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4"/>
  </p:handoutMasterIdLst>
  <p:sldIdLst>
    <p:sldId id="256" r:id="rId2"/>
    <p:sldId id="257" r:id="rId3"/>
    <p:sldId id="284" r:id="rId4"/>
    <p:sldId id="258" r:id="rId5"/>
    <p:sldId id="259" r:id="rId6"/>
    <p:sldId id="260" r:id="rId7"/>
    <p:sldId id="261" r:id="rId8"/>
    <p:sldId id="262" r:id="rId9"/>
    <p:sldId id="263" r:id="rId10"/>
    <p:sldId id="264" r:id="rId11"/>
    <p:sldId id="265" r:id="rId12"/>
    <p:sldId id="266" r:id="rId13"/>
    <p:sldId id="283" r:id="rId14"/>
    <p:sldId id="267" r:id="rId15"/>
    <p:sldId id="268" r:id="rId16"/>
    <p:sldId id="269" r:id="rId17"/>
    <p:sldId id="286" r:id="rId18"/>
    <p:sldId id="270" r:id="rId19"/>
    <p:sldId id="271" r:id="rId20"/>
    <p:sldId id="285" r:id="rId21"/>
    <p:sldId id="272" r:id="rId22"/>
    <p:sldId id="273" r:id="rId23"/>
    <p:sldId id="274" r:id="rId24"/>
    <p:sldId id="275" r:id="rId25"/>
    <p:sldId id="276" r:id="rId26"/>
    <p:sldId id="277" r:id="rId27"/>
    <p:sldId id="278" r:id="rId28"/>
    <p:sldId id="279" r:id="rId29"/>
    <p:sldId id="280" r:id="rId30"/>
    <p:sldId id="281" r:id="rId31"/>
    <p:sldId id="282" r:id="rId32"/>
    <p:sldId id="287" r:id="rId33"/>
  </p:sldIdLst>
  <p:sldSz cx="9144000" cy="6858000" type="screen4x3"/>
  <p:notesSz cx="6888163" cy="100203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6600"/>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07" autoAdjust="0"/>
  </p:normalViewPr>
  <p:slideViewPr>
    <p:cSldViewPr>
      <p:cViewPr varScale="1">
        <p:scale>
          <a:sx n="69" d="100"/>
          <a:sy n="69" d="100"/>
        </p:scale>
        <p:origin x="-141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902075" y="0"/>
            <a:ext cx="2984500" cy="501650"/>
          </a:xfrm>
          <a:prstGeom prst="rect">
            <a:avLst/>
          </a:prstGeom>
        </p:spPr>
        <p:txBody>
          <a:bodyPr vert="horz" lIns="91440" tIns="45720" rIns="91440" bIns="45720" rtlCol="0"/>
          <a:lstStyle>
            <a:lvl1pPr algn="r">
              <a:defRPr sz="1200"/>
            </a:lvl1pPr>
          </a:lstStyle>
          <a:p>
            <a:fld id="{7F9910E5-A625-4435-AAE8-3EF92682DCAF}" type="datetimeFigureOut">
              <a:rPr lang="es-ES" smtClean="0"/>
              <a:t>04/10/2015</a:t>
            </a:fld>
            <a:endParaRPr lang="es-ES"/>
          </a:p>
        </p:txBody>
      </p:sp>
      <p:sp>
        <p:nvSpPr>
          <p:cNvPr id="4" name="3 Marcador de pie de página"/>
          <p:cNvSpPr>
            <a:spLocks noGrp="1"/>
          </p:cNvSpPr>
          <p:nvPr>
            <p:ph type="ftr" sz="quarter" idx="2"/>
          </p:nvPr>
        </p:nvSpPr>
        <p:spPr>
          <a:xfrm>
            <a:off x="0" y="9517063"/>
            <a:ext cx="2984500" cy="501650"/>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902075" y="9517063"/>
            <a:ext cx="2984500" cy="501650"/>
          </a:xfrm>
          <a:prstGeom prst="rect">
            <a:avLst/>
          </a:prstGeom>
        </p:spPr>
        <p:txBody>
          <a:bodyPr vert="horz" lIns="91440" tIns="45720" rIns="91440" bIns="45720" rtlCol="0" anchor="b"/>
          <a:lstStyle>
            <a:lvl1pPr algn="r">
              <a:defRPr sz="1200"/>
            </a:lvl1pPr>
          </a:lstStyle>
          <a:p>
            <a:fld id="{A96B72DE-576E-40F4-A7CE-2F0544B48049}" type="slidenum">
              <a:rPr lang="es-ES" smtClean="0"/>
              <a:t>‹Nº›</a:t>
            </a:fld>
            <a:endParaRPr lang="es-E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0D7BF43D-C7F1-4C7F-95C4-2DD99F432AA5}" type="datetimeFigureOut">
              <a:rPr lang="es-ES" smtClean="0"/>
              <a:pPr/>
              <a:t>04/10/2015</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B1FA114F-33DE-478C-B801-C10DB18B53B1}" type="slidenum">
              <a:rPr lang="es-ES" smtClean="0"/>
              <a:pPr/>
              <a:t>‹Nº›</a:t>
            </a:fld>
            <a:endParaRPr lang="es-E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D7BF43D-C7F1-4C7F-95C4-2DD99F432AA5}" type="datetimeFigureOut">
              <a:rPr lang="es-ES" smtClean="0"/>
              <a:pPr/>
              <a:t>04/10/2015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1FA114F-33DE-478C-B801-C10DB18B53B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D7BF43D-C7F1-4C7F-95C4-2DD99F432AA5}" type="datetimeFigureOut">
              <a:rPr lang="es-ES" smtClean="0"/>
              <a:pPr/>
              <a:t>04/10/2015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1FA114F-33DE-478C-B801-C10DB18B53B1}"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0D7BF43D-C7F1-4C7F-95C4-2DD99F432AA5}" type="datetimeFigureOut">
              <a:rPr lang="es-ES" smtClean="0"/>
              <a:pPr/>
              <a:t>04/10/2015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1FA114F-33DE-478C-B801-C10DB18B53B1}" type="slidenum">
              <a:rPr lang="es-ES" smtClean="0"/>
              <a:pPr/>
              <a:t>‹Nº›</a:t>
            </a:fld>
            <a:endParaRPr lang="es-ES"/>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0D7BF43D-C7F1-4C7F-95C4-2DD99F432AA5}" type="datetimeFigureOut">
              <a:rPr lang="es-ES" smtClean="0"/>
              <a:pPr/>
              <a:t>04/10/2015</a:t>
            </a:fld>
            <a:endParaRPr lang="es-ES"/>
          </a:p>
        </p:txBody>
      </p:sp>
      <p:sp>
        <p:nvSpPr>
          <p:cNvPr id="5" name="4 Marcador de pie de página"/>
          <p:cNvSpPr>
            <a:spLocks noGrp="1"/>
          </p:cNvSpPr>
          <p:nvPr>
            <p:ph type="ftr" sz="quarter" idx="11"/>
          </p:nvPr>
        </p:nvSpPr>
        <p:spPr>
          <a:xfrm>
            <a:off x="800100" y="6172200"/>
            <a:ext cx="4000500" cy="457200"/>
          </a:xfrm>
        </p:spPr>
        <p:txBody>
          <a:bodyPr/>
          <a:lstStyle/>
          <a:p>
            <a:endParaRPr lang="es-ES"/>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B1FA114F-33DE-478C-B801-C10DB18B53B1}"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0D7BF43D-C7F1-4C7F-95C4-2DD99F432AA5}" type="datetimeFigureOut">
              <a:rPr lang="es-ES" smtClean="0"/>
              <a:pPr/>
              <a:t>04/10/2015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1FA114F-33DE-478C-B801-C10DB18B53B1}" type="slidenum">
              <a:rPr lang="es-ES" smtClean="0"/>
              <a:pPr/>
              <a:t>‹Nº›</a:t>
            </a:fld>
            <a:endParaRPr lang="es-E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0D7BF43D-C7F1-4C7F-95C4-2DD99F432AA5}" type="datetimeFigureOut">
              <a:rPr lang="es-ES" smtClean="0"/>
              <a:pPr/>
              <a:t>04/10/2015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1FA114F-33DE-478C-B801-C10DB18B53B1}" type="slidenum">
              <a:rPr lang="es-ES" smtClean="0"/>
              <a:pPr/>
              <a:t>‹Nº›</a:t>
            </a:fld>
            <a:endParaRPr lang="es-E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0D7BF43D-C7F1-4C7F-95C4-2DD99F432AA5}" type="datetimeFigureOut">
              <a:rPr lang="es-ES" smtClean="0"/>
              <a:pPr/>
              <a:t>04/10/2015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1FA114F-33DE-478C-B801-C10DB18B53B1}"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D7BF43D-C7F1-4C7F-95C4-2DD99F432AA5}" type="datetimeFigureOut">
              <a:rPr lang="es-ES" smtClean="0"/>
              <a:pPr/>
              <a:t>04/10/2015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1FA114F-33DE-478C-B801-C10DB18B53B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0D7BF43D-C7F1-4C7F-95C4-2DD99F432AA5}" type="datetimeFigureOut">
              <a:rPr lang="es-ES" smtClean="0"/>
              <a:pPr/>
              <a:t>04/10/2015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1FA114F-33DE-478C-B801-C10DB18B53B1}" type="slidenum">
              <a:rPr lang="es-ES" smtClean="0"/>
              <a:pPr/>
              <a:t>‹Nº›</a:t>
            </a:fld>
            <a:endParaRPr lang="es-E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0D7BF43D-C7F1-4C7F-95C4-2DD99F432AA5}" type="datetimeFigureOut">
              <a:rPr lang="es-ES" smtClean="0"/>
              <a:pPr/>
              <a:t>04/10/2015</a:t>
            </a:fld>
            <a:endParaRPr lang="es-ES"/>
          </a:p>
        </p:txBody>
      </p:sp>
      <p:sp>
        <p:nvSpPr>
          <p:cNvPr id="6" name="5 Marcador de pie de página"/>
          <p:cNvSpPr>
            <a:spLocks noGrp="1"/>
          </p:cNvSpPr>
          <p:nvPr>
            <p:ph type="ftr" sz="quarter" idx="11"/>
          </p:nvPr>
        </p:nvSpPr>
        <p:spPr>
          <a:xfrm>
            <a:off x="914400" y="6172200"/>
            <a:ext cx="3886200" cy="457200"/>
          </a:xfrm>
        </p:spPr>
        <p:txBody>
          <a:bodyPr/>
          <a:lstStyle/>
          <a:p>
            <a:endParaRPr lang="es-ES"/>
          </a:p>
        </p:txBody>
      </p:sp>
      <p:sp>
        <p:nvSpPr>
          <p:cNvPr id="7" name="6 Marcador de número de diapositiva"/>
          <p:cNvSpPr>
            <a:spLocks noGrp="1"/>
          </p:cNvSpPr>
          <p:nvPr>
            <p:ph type="sldNum" sz="quarter" idx="12"/>
          </p:nvPr>
        </p:nvSpPr>
        <p:spPr>
          <a:xfrm>
            <a:off x="146304" y="6208776"/>
            <a:ext cx="457200" cy="457200"/>
          </a:xfrm>
        </p:spPr>
        <p:txBody>
          <a:bodyPr/>
          <a:lstStyle/>
          <a:p>
            <a:fld id="{B1FA114F-33DE-478C-B801-C10DB18B53B1}" type="slidenum">
              <a:rPr lang="es-ES" smtClean="0"/>
              <a:pPr/>
              <a:t>‹Nº›</a:t>
            </a:fld>
            <a:endParaRPr lang="es-E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D7BF43D-C7F1-4C7F-95C4-2DD99F432AA5}" type="datetimeFigureOut">
              <a:rPr lang="es-ES" smtClean="0"/>
              <a:pPr/>
              <a:t>04/10/2015</a:t>
            </a:fld>
            <a:endParaRPr lang="es-ES"/>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ES"/>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FA114F-33DE-478C-B801-C10DB18B53B1}"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normAutofit fontScale="92500" lnSpcReduction="20000"/>
          </a:bodyPr>
          <a:lstStyle/>
          <a:p>
            <a:r>
              <a:rPr lang="es-ES" dirty="0" smtClean="0"/>
              <a:t>LA LENGUA COMO COMUNICACIÓN: LENGUAJE ORAL Y LENGUAJE ESCRITO. FACTORES QUE DEEFINEN UNA SITUACIÓN COMUNICATIVA: ENISOR, RECEPTOR, FUNCCIONALIDAD Y CONTEXTO.</a:t>
            </a:r>
            <a:endParaRPr lang="es-ES" dirty="0"/>
          </a:p>
        </p:txBody>
      </p:sp>
      <p:sp>
        <p:nvSpPr>
          <p:cNvPr id="2" name="1 Título"/>
          <p:cNvSpPr>
            <a:spLocks noGrp="1"/>
          </p:cNvSpPr>
          <p:nvPr>
            <p:ph type="ctrTitle"/>
          </p:nvPr>
        </p:nvSpPr>
        <p:spPr/>
        <p:txBody>
          <a:bodyPr/>
          <a:lstStyle/>
          <a:p>
            <a:r>
              <a:rPr lang="es-ES" dirty="0" smtClean="0"/>
              <a:t>TEMA 1</a:t>
            </a: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1. LANGUAGE AS COMMUNICATION: </a:t>
            </a:r>
            <a:r>
              <a:rPr lang="es-ES" sz="2700" dirty="0" smtClean="0"/>
              <a:t>1.3.Communicative </a:t>
            </a:r>
            <a:r>
              <a:rPr lang="es-ES" sz="2700" dirty="0" err="1" smtClean="0"/>
              <a:t>Competence</a:t>
            </a:r>
            <a:endParaRPr lang="es-ES" dirty="0"/>
          </a:p>
        </p:txBody>
      </p:sp>
      <p:sp>
        <p:nvSpPr>
          <p:cNvPr id="3" name="2 Marcador de contenido"/>
          <p:cNvSpPr>
            <a:spLocks noGrp="1"/>
          </p:cNvSpPr>
          <p:nvPr>
            <p:ph sz="quarter" idx="1"/>
          </p:nvPr>
        </p:nvSpPr>
        <p:spPr/>
        <p:txBody>
          <a:bodyPr/>
          <a:lstStyle/>
          <a:p>
            <a:r>
              <a:rPr lang="en-US" dirty="0" smtClean="0"/>
              <a:t>The concept of </a:t>
            </a:r>
            <a:r>
              <a:rPr lang="en-US" dirty="0" smtClean="0">
                <a:solidFill>
                  <a:srgbClr val="FF3300"/>
                </a:solidFill>
              </a:rPr>
              <a:t>COMMUNICATIVE COMPETENCE:</a:t>
            </a:r>
          </a:p>
          <a:p>
            <a:pPr lvl="1"/>
            <a:endParaRPr lang="es-ES" dirty="0"/>
          </a:p>
        </p:txBody>
      </p:sp>
      <p:cxnSp>
        <p:nvCxnSpPr>
          <p:cNvPr id="7" name="6 Conector curvado"/>
          <p:cNvCxnSpPr/>
          <p:nvPr/>
        </p:nvCxnSpPr>
        <p:spPr>
          <a:xfrm>
            <a:off x="1285852" y="2071678"/>
            <a:ext cx="714380" cy="28575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CuadroTexto"/>
          <p:cNvSpPr txBox="1"/>
          <p:nvPr/>
        </p:nvSpPr>
        <p:spPr>
          <a:xfrm>
            <a:off x="2214546" y="2000240"/>
            <a:ext cx="6786610"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FIRSTLY INTRODUCED BY</a:t>
            </a:r>
            <a:r>
              <a:rPr lang="en-US" dirty="0" smtClean="0">
                <a:solidFill>
                  <a:srgbClr val="FF3300"/>
                </a:solidFill>
              </a:rPr>
              <a:t> </a:t>
            </a:r>
            <a:r>
              <a:rPr lang="en-US" b="1" dirty="0" smtClean="0">
                <a:solidFill>
                  <a:srgbClr val="FF3300"/>
                </a:solidFill>
              </a:rPr>
              <a:t>CHOMSKY</a:t>
            </a:r>
            <a:r>
              <a:rPr lang="en-US" dirty="0" smtClean="0">
                <a:solidFill>
                  <a:srgbClr val="FF3300"/>
                </a:solidFill>
              </a:rPr>
              <a:t> </a:t>
            </a:r>
            <a:r>
              <a:rPr lang="en-US" dirty="0" smtClean="0"/>
              <a:t>(1957)</a:t>
            </a:r>
            <a:endParaRPr lang="en-US" dirty="0"/>
          </a:p>
          <a:p>
            <a:pPr algn="just"/>
            <a:r>
              <a:rPr lang="en-US" dirty="0" smtClean="0"/>
              <a:t>Defined the language as a </a:t>
            </a:r>
            <a:r>
              <a:rPr lang="en-US" i="1" dirty="0" smtClean="0"/>
              <a:t>“set of sentences, each finite in length and constructed out of a finite set of elements”. </a:t>
            </a:r>
          </a:p>
          <a:p>
            <a:pPr algn="just"/>
            <a:r>
              <a:rPr lang="en-US" dirty="0" smtClean="0"/>
              <a:t>An able speaker has a subconscious knowledge of the grammar rules of his language which allows him to make sentences in that language (</a:t>
            </a:r>
            <a:r>
              <a:rPr lang="en-US" b="1" dirty="0" smtClean="0"/>
              <a:t>COMPETENCE</a:t>
            </a:r>
            <a:r>
              <a:rPr lang="en-US" dirty="0" smtClean="0"/>
              <a:t>).</a:t>
            </a:r>
            <a:endParaRPr lang="es-ES" dirty="0"/>
          </a:p>
        </p:txBody>
      </p:sp>
      <p:cxnSp>
        <p:nvCxnSpPr>
          <p:cNvPr id="10" name="9 Conector curvado"/>
          <p:cNvCxnSpPr/>
          <p:nvPr/>
        </p:nvCxnSpPr>
        <p:spPr>
          <a:xfrm>
            <a:off x="1285852" y="4143380"/>
            <a:ext cx="714380" cy="28575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2214546" y="4071942"/>
            <a:ext cx="6929454" cy="286232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b="1" dirty="0">
                <a:solidFill>
                  <a:srgbClr val="FF3300"/>
                </a:solidFill>
              </a:rPr>
              <a:t>HYMES </a:t>
            </a:r>
          </a:p>
          <a:p>
            <a:pPr>
              <a:buFont typeface="Arial" pitchFamily="34" charset="0"/>
              <a:buChar char="•"/>
            </a:pPr>
            <a:r>
              <a:rPr lang="en-US" dirty="0"/>
              <a:t> </a:t>
            </a:r>
            <a:r>
              <a:rPr lang="en-US" dirty="0" smtClean="0"/>
              <a:t>Argued that Chomsky had missed the rules of use.</a:t>
            </a:r>
          </a:p>
          <a:p>
            <a:pPr>
              <a:buFont typeface="Arial" pitchFamily="34" charset="0"/>
              <a:buChar char="•"/>
            </a:pPr>
            <a:r>
              <a:rPr lang="en-US" dirty="0" smtClean="0"/>
              <a:t>Replaced Chomsky’s notion of COMPETENCE with the concept of </a:t>
            </a:r>
            <a:r>
              <a:rPr lang="en-US" b="1" dirty="0" smtClean="0"/>
              <a:t>COMMUNICATIVE COMPETENCE</a:t>
            </a:r>
            <a:r>
              <a:rPr lang="en-US" dirty="0" smtClean="0"/>
              <a:t>:</a:t>
            </a:r>
          </a:p>
          <a:p>
            <a:pPr lvl="1">
              <a:buFont typeface="Arial" pitchFamily="34" charset="0"/>
              <a:buChar char="•"/>
            </a:pPr>
            <a:r>
              <a:rPr lang="en-US" b="1" dirty="0" smtClean="0"/>
              <a:t>Systematic potential </a:t>
            </a:r>
            <a:r>
              <a:rPr lang="en-US" dirty="0" smtClean="0"/>
              <a:t>(a native speaker possesses a system that has a potential for creating a language).</a:t>
            </a:r>
          </a:p>
          <a:p>
            <a:pPr lvl="1">
              <a:buFont typeface="Arial" pitchFamily="34" charset="0"/>
              <a:buChar char="•"/>
            </a:pPr>
            <a:r>
              <a:rPr lang="en-US" b="1" dirty="0" err="1"/>
              <a:t>Appropriacy</a:t>
            </a:r>
            <a:r>
              <a:rPr lang="en-US" b="1" dirty="0"/>
              <a:t> </a:t>
            </a:r>
            <a:r>
              <a:rPr lang="en-US" dirty="0" smtClean="0"/>
              <a:t>(what language is appropriate in a given situation).</a:t>
            </a:r>
          </a:p>
          <a:p>
            <a:pPr lvl="1">
              <a:buFont typeface="Arial" pitchFamily="34" charset="0"/>
              <a:buChar char="•"/>
            </a:pPr>
            <a:r>
              <a:rPr lang="en-US" b="1" dirty="0" err="1"/>
              <a:t>Occurance</a:t>
            </a:r>
            <a:r>
              <a:rPr lang="en-US" b="1" dirty="0"/>
              <a:t>  (</a:t>
            </a:r>
            <a:r>
              <a:rPr lang="en-US" dirty="0" smtClean="0"/>
              <a:t>how often something is said in the language)</a:t>
            </a:r>
          </a:p>
          <a:p>
            <a:pPr lvl="1">
              <a:buFont typeface="Arial" pitchFamily="34" charset="0"/>
              <a:buChar char="•"/>
            </a:pPr>
            <a:r>
              <a:rPr lang="en-US" b="1" dirty="0"/>
              <a:t>Feasibility </a:t>
            </a:r>
            <a:r>
              <a:rPr lang="en-US" dirty="0" smtClean="0"/>
              <a:t>(whether something is possible in the language)/</a:t>
            </a:r>
          </a:p>
          <a:p>
            <a:pPr lvl="1">
              <a:buFont typeface="Arial" pitchFamily="34" charset="0"/>
              <a:buChar char="•"/>
            </a:pPr>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1. LANGUAGE AS COMMUNICATION: </a:t>
            </a:r>
            <a:r>
              <a:rPr lang="es-ES" sz="2700" dirty="0" smtClean="0"/>
              <a:t>1.3.Communicative </a:t>
            </a:r>
            <a:r>
              <a:rPr lang="es-ES" sz="2700" dirty="0" err="1" smtClean="0"/>
              <a:t>Competence</a:t>
            </a:r>
            <a:endParaRPr lang="es-ES" dirty="0"/>
          </a:p>
        </p:txBody>
      </p:sp>
      <p:cxnSp>
        <p:nvCxnSpPr>
          <p:cNvPr id="5" name="4 Conector curvado"/>
          <p:cNvCxnSpPr/>
          <p:nvPr/>
        </p:nvCxnSpPr>
        <p:spPr>
          <a:xfrm>
            <a:off x="1071538" y="1643050"/>
            <a:ext cx="357190" cy="28575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7" name="6 CuadroTexto"/>
          <p:cNvSpPr txBox="1"/>
          <p:nvPr/>
        </p:nvSpPr>
        <p:spPr>
          <a:xfrm>
            <a:off x="1643042" y="1502688"/>
            <a:ext cx="7072362" cy="535531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b="1" dirty="0" smtClean="0">
                <a:solidFill>
                  <a:srgbClr val="FF3300"/>
                </a:solidFill>
              </a:rPr>
              <a:t>DEVELOPED BY CANALE AND SWAIN (1980)</a:t>
            </a:r>
          </a:p>
          <a:p>
            <a:pPr algn="ctr"/>
            <a:endParaRPr lang="en-US" dirty="0"/>
          </a:p>
          <a:p>
            <a:pPr algn="ctr"/>
            <a:r>
              <a:rPr lang="en-US" b="1" dirty="0" smtClean="0"/>
              <a:t>COMMUNICATIVE COMPETENCE </a:t>
            </a:r>
            <a:r>
              <a:rPr lang="en-US" dirty="0" smtClean="0"/>
              <a:t>= </a:t>
            </a:r>
          </a:p>
          <a:p>
            <a:pPr algn="just"/>
            <a:r>
              <a:rPr lang="en-US" b="1" dirty="0"/>
              <a:t>GRAMMATICAL </a:t>
            </a:r>
            <a:r>
              <a:rPr lang="en-US" b="1" dirty="0" smtClean="0"/>
              <a:t>COMPETENCE </a:t>
            </a:r>
            <a:r>
              <a:rPr lang="en-US" dirty="0" smtClean="0"/>
              <a:t>(grammar rules) + </a:t>
            </a:r>
            <a:r>
              <a:rPr lang="en-US" b="1" dirty="0"/>
              <a:t>SOCIOLINGUISTIC COMPETENCE </a:t>
            </a:r>
            <a:r>
              <a:rPr lang="en-US" dirty="0" smtClean="0"/>
              <a:t>(the rules of language use).</a:t>
            </a:r>
          </a:p>
          <a:p>
            <a:pPr algn="just"/>
            <a:endParaRPr lang="en-US" dirty="0"/>
          </a:p>
          <a:p>
            <a:pPr algn="just"/>
            <a:r>
              <a:rPr lang="en-US" b="1" u="sng" dirty="0" smtClean="0">
                <a:solidFill>
                  <a:srgbClr val="FF3300"/>
                </a:solidFill>
              </a:rPr>
              <a:t>The four components of communicative competence </a:t>
            </a:r>
            <a:r>
              <a:rPr lang="en-US" dirty="0" smtClean="0">
                <a:solidFill>
                  <a:srgbClr val="FF3300"/>
                </a:solidFill>
              </a:rPr>
              <a:t>(CANALE):</a:t>
            </a:r>
          </a:p>
          <a:p>
            <a:pPr marL="342900" indent="-342900" algn="just">
              <a:buFont typeface="+mj-lt"/>
              <a:buAutoNum type="alphaLcParenR"/>
            </a:pPr>
            <a:r>
              <a:rPr lang="en-US" b="1" dirty="0" smtClean="0"/>
              <a:t>Grammatical competence</a:t>
            </a:r>
          </a:p>
          <a:p>
            <a:pPr marL="800100" lvl="1" indent="-342900" algn="just"/>
            <a:r>
              <a:rPr lang="en-US" dirty="0" smtClean="0"/>
              <a:t>Producing a structured comprehensible utterances</a:t>
            </a:r>
          </a:p>
          <a:p>
            <a:pPr marL="342900" indent="-342900" algn="just">
              <a:buFont typeface="+mj-lt"/>
              <a:buAutoNum type="alphaLcParenR"/>
            </a:pPr>
            <a:r>
              <a:rPr lang="en-US" b="1" dirty="0" smtClean="0"/>
              <a:t>Sociolinguistic competence</a:t>
            </a:r>
          </a:p>
          <a:p>
            <a:pPr marL="800100" lvl="1" indent="-342900" algn="just"/>
            <a:r>
              <a:rPr lang="en-US" dirty="0" smtClean="0"/>
              <a:t>Involving knowledge of the </a:t>
            </a:r>
            <a:r>
              <a:rPr lang="en-US" dirty="0" err="1" smtClean="0"/>
              <a:t>sociocultural</a:t>
            </a:r>
            <a:r>
              <a:rPr lang="en-US" dirty="0" smtClean="0"/>
              <a:t> rules of language and discourse</a:t>
            </a:r>
          </a:p>
          <a:p>
            <a:pPr marL="342900" indent="-342900" algn="just">
              <a:buFont typeface="+mj-lt"/>
              <a:buAutoNum type="alphaLcParenR"/>
            </a:pPr>
            <a:r>
              <a:rPr lang="en-US" b="1" dirty="0" smtClean="0"/>
              <a:t>Discourse competence</a:t>
            </a:r>
          </a:p>
          <a:p>
            <a:pPr marL="800100" lvl="1" indent="-342900" algn="just"/>
            <a:r>
              <a:rPr lang="en-US" dirty="0" smtClean="0"/>
              <a:t>Communicating in different genres, using cohesion and coherence</a:t>
            </a:r>
          </a:p>
          <a:p>
            <a:pPr marL="342900" indent="-342900" algn="just">
              <a:buFont typeface="+mj-lt"/>
              <a:buAutoNum type="alphaLcParenR"/>
            </a:pPr>
            <a:r>
              <a:rPr lang="en-US" b="1" dirty="0" smtClean="0"/>
              <a:t>Strategic competence </a:t>
            </a:r>
          </a:p>
          <a:p>
            <a:pPr marL="342900" indent="-342900" algn="just"/>
            <a:r>
              <a:rPr lang="en-US" dirty="0" smtClean="0"/>
              <a:t>	Enhancing the effectiveness of communication and compensating for breakdowns in communication</a:t>
            </a:r>
          </a:p>
          <a:p>
            <a:pPr algn="just"/>
            <a:endParaRPr lang="en-US" dirty="0"/>
          </a:p>
          <a:p>
            <a:pPr algn="just"/>
            <a:endParaRPr lang="en-US" dirty="0" smtClean="0"/>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1. LANGUAGE AS COMMUNICATION: </a:t>
            </a:r>
            <a:r>
              <a:rPr lang="es-ES" sz="2700" dirty="0" smtClean="0"/>
              <a:t>1.3.Communicative </a:t>
            </a:r>
            <a:r>
              <a:rPr lang="es-ES" sz="2700" dirty="0" err="1" smtClean="0"/>
              <a:t>Competence</a:t>
            </a:r>
            <a:endParaRPr lang="es-ES" dirty="0"/>
          </a:p>
        </p:txBody>
      </p:sp>
      <p:cxnSp>
        <p:nvCxnSpPr>
          <p:cNvPr id="5" name="4 Conector curvado"/>
          <p:cNvCxnSpPr/>
          <p:nvPr/>
        </p:nvCxnSpPr>
        <p:spPr>
          <a:xfrm>
            <a:off x="1142976" y="1500174"/>
            <a:ext cx="714380" cy="428628"/>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6" name="5 CuadroTexto"/>
          <p:cNvSpPr txBox="1"/>
          <p:nvPr/>
        </p:nvSpPr>
        <p:spPr>
          <a:xfrm>
            <a:off x="2000232" y="1643050"/>
            <a:ext cx="6929486"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b="1" dirty="0" smtClean="0">
                <a:solidFill>
                  <a:srgbClr val="FF3300"/>
                </a:solidFill>
              </a:rPr>
              <a:t>SAVIGNON (</a:t>
            </a:r>
            <a:r>
              <a:rPr lang="en-US" dirty="0" smtClean="0"/>
              <a:t>1983) described how these four components  interact .</a:t>
            </a:r>
          </a:p>
          <a:p>
            <a:pPr algn="just"/>
            <a:endParaRPr lang="en-US" dirty="0"/>
          </a:p>
          <a:p>
            <a:pPr algn="just"/>
            <a:r>
              <a:rPr lang="en-US" i="1" dirty="0" smtClean="0"/>
              <a:t>“Communicative competence is a dynamic rather than a static concept. It depends on the negotiation of meaning between two or more persons who share to some degree the same symbolic system. In this sense, communicative competence can be said to be an interpersonal rather than intrapersonal trait.”</a:t>
            </a:r>
          </a:p>
          <a:p>
            <a:endParaRPr lang="en-US" i="1" dirty="0"/>
          </a:p>
        </p:txBody>
      </p:sp>
      <p:cxnSp>
        <p:nvCxnSpPr>
          <p:cNvPr id="7" name="6 Conector curvado"/>
          <p:cNvCxnSpPr/>
          <p:nvPr/>
        </p:nvCxnSpPr>
        <p:spPr>
          <a:xfrm>
            <a:off x="1214414" y="3286124"/>
            <a:ext cx="714380" cy="428628"/>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9" name="8 CuadroTexto"/>
          <p:cNvSpPr txBox="1"/>
          <p:nvPr/>
        </p:nvSpPr>
        <p:spPr>
          <a:xfrm>
            <a:off x="2000232" y="3929066"/>
            <a:ext cx="6929486"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In the context of language teaching, the term COMMUNICATIVE COMPETENCE generally refers to the</a:t>
            </a:r>
            <a:r>
              <a:rPr lang="en-US" b="1" dirty="0" smtClean="0"/>
              <a:t> ABILITY TO PERFORM OR COMMUNICATE</a:t>
            </a:r>
            <a:r>
              <a:rPr lang="en-US" dirty="0" smtClean="0"/>
              <a:t>.</a:t>
            </a:r>
          </a:p>
          <a:p>
            <a:endParaRPr lang="en-US" dirty="0"/>
          </a:p>
          <a:p>
            <a:r>
              <a:rPr lang="en-US" dirty="0" smtClean="0"/>
              <a:t>The concept is also present in our educational system.</a:t>
            </a:r>
          </a:p>
          <a:p>
            <a:r>
              <a:rPr lang="en-US" dirty="0" smtClean="0"/>
              <a:t>The Organic Law of Education 2/2006 highlights the development both oral and written skills in the primary education. I</a:t>
            </a:r>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2. SPOKEN AND WRITTEN LANGUAGE</a:t>
            </a:r>
            <a:endParaRPr lang="es-ES" dirty="0"/>
          </a:p>
        </p:txBody>
      </p:sp>
      <p:sp>
        <p:nvSpPr>
          <p:cNvPr id="3" name="2 Marcador de contenido"/>
          <p:cNvSpPr>
            <a:spLocks noGrp="1"/>
          </p:cNvSpPr>
          <p:nvPr>
            <p:ph sz="quarter" idx="1"/>
          </p:nvPr>
        </p:nvSpPr>
        <p:spPr/>
        <p:txBody>
          <a:bodyPr/>
          <a:lstStyle/>
          <a:p>
            <a:pPr lvl="1">
              <a:buNone/>
            </a:pPr>
            <a:r>
              <a:rPr lang="es-ES" dirty="0" smtClean="0"/>
              <a:t>2. SPOKEN AND WRITTEN LANGUAGE</a:t>
            </a:r>
          </a:p>
          <a:p>
            <a:pPr lvl="2">
              <a:buNone/>
            </a:pPr>
            <a:r>
              <a:rPr lang="en-US" dirty="0" smtClean="0"/>
              <a:t>2.1.Historical attitudes</a:t>
            </a:r>
          </a:p>
          <a:p>
            <a:pPr lvl="2">
              <a:buNone/>
            </a:pPr>
            <a:r>
              <a:rPr lang="en-US" dirty="0" smtClean="0"/>
              <a:t>2.2.Spoken language</a:t>
            </a:r>
          </a:p>
          <a:p>
            <a:pPr lvl="2">
              <a:buNone/>
            </a:pPr>
            <a:r>
              <a:rPr lang="en-US" dirty="0" smtClean="0"/>
              <a:t>2.3.Written language</a:t>
            </a:r>
          </a:p>
          <a:p>
            <a:pPr lvl="2">
              <a:buNone/>
            </a:pPr>
            <a:r>
              <a:rPr lang="en-US" dirty="0" smtClean="0"/>
              <a:t>2.4.Differences between writing and speech</a:t>
            </a:r>
            <a:endParaRPr lang="es-E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1" algn="l" rtl="0">
              <a:spcBef>
                <a:spcPct val="0"/>
              </a:spcBef>
            </a:pPr>
            <a:r>
              <a:rPr lang="es-ES" sz="3600" kern="1200" dirty="0">
                <a:solidFill>
                  <a:schemeClr val="tx2"/>
                </a:solidFill>
                <a:latin typeface="+mj-lt"/>
                <a:ea typeface="+mj-ea"/>
                <a:cs typeface="+mj-cs"/>
              </a:rPr>
              <a:t>2. SPOKEN AND WRITTEN </a:t>
            </a:r>
            <a:r>
              <a:rPr lang="es-ES" sz="3600" kern="1200" dirty="0" smtClean="0">
                <a:solidFill>
                  <a:schemeClr val="tx2"/>
                </a:solidFill>
                <a:latin typeface="+mj-lt"/>
                <a:ea typeface="+mj-ea"/>
                <a:cs typeface="+mj-cs"/>
              </a:rPr>
              <a:t>LANGUAGE</a:t>
            </a:r>
            <a:br>
              <a:rPr lang="es-ES" sz="3600" kern="1200" dirty="0" smtClean="0">
                <a:solidFill>
                  <a:schemeClr val="tx2"/>
                </a:solidFill>
                <a:latin typeface="+mj-lt"/>
                <a:ea typeface="+mj-ea"/>
                <a:cs typeface="+mj-cs"/>
              </a:rPr>
            </a:br>
            <a:r>
              <a:rPr lang="es-ES" sz="3600" b="1" kern="1200" dirty="0" smtClean="0">
                <a:solidFill>
                  <a:schemeClr val="tx2"/>
                </a:solidFill>
                <a:latin typeface="+mj-lt"/>
                <a:ea typeface="+mj-ea"/>
                <a:cs typeface="+mj-cs"/>
              </a:rPr>
              <a:t>2.1.</a:t>
            </a:r>
            <a:r>
              <a:rPr lang="en-US" sz="3200" b="1" dirty="0" smtClean="0"/>
              <a:t> </a:t>
            </a:r>
            <a:r>
              <a:rPr lang="en-US" sz="3600" b="1" kern="1200" dirty="0">
                <a:solidFill>
                  <a:schemeClr val="tx2"/>
                </a:solidFill>
                <a:latin typeface="+mj-lt"/>
                <a:ea typeface="+mj-ea"/>
                <a:cs typeface="+mj-cs"/>
              </a:rPr>
              <a:t>Historical attitudes</a:t>
            </a:r>
            <a:r>
              <a:rPr lang="es-ES" sz="3600" b="1" kern="1200" dirty="0">
                <a:solidFill>
                  <a:schemeClr val="tx2"/>
                </a:solidFill>
                <a:latin typeface="+mj-lt"/>
                <a:ea typeface="+mj-ea"/>
                <a:cs typeface="+mj-cs"/>
              </a:rPr>
              <a:t> </a:t>
            </a:r>
            <a:r>
              <a:rPr lang="es-ES" dirty="0" smtClean="0"/>
              <a:t/>
            </a:r>
            <a:br>
              <a:rPr lang="es-ES" dirty="0" smtClean="0"/>
            </a:br>
            <a:endParaRPr lang="es-ES" dirty="0"/>
          </a:p>
        </p:txBody>
      </p:sp>
      <p:sp>
        <p:nvSpPr>
          <p:cNvPr id="3" name="2 Marcador de contenido"/>
          <p:cNvSpPr>
            <a:spLocks noGrp="1"/>
          </p:cNvSpPr>
          <p:nvPr>
            <p:ph sz="quarter" idx="1"/>
          </p:nvPr>
        </p:nvSpPr>
        <p:spPr/>
        <p:txBody>
          <a:bodyPr>
            <a:normAutofit fontScale="92500" lnSpcReduction="20000"/>
          </a:bodyPr>
          <a:lstStyle/>
          <a:p>
            <a:r>
              <a:rPr lang="en-US" b="1" dirty="0" smtClean="0"/>
              <a:t>Written language </a:t>
            </a:r>
            <a:r>
              <a:rPr lang="en-US" dirty="0" smtClean="0"/>
              <a:t>was </a:t>
            </a:r>
            <a:r>
              <a:rPr lang="en-US" b="1" dirty="0" smtClean="0"/>
              <a:t>traditionally</a:t>
            </a:r>
            <a:r>
              <a:rPr lang="en-US" dirty="0" smtClean="0"/>
              <a:t> considered to </a:t>
            </a:r>
            <a:r>
              <a:rPr lang="en-US" b="1" dirty="0" smtClean="0"/>
              <a:t>be superior to spoken language</a:t>
            </a:r>
            <a:r>
              <a:rPr lang="en-US" dirty="0" smtClean="0"/>
              <a:t>.</a:t>
            </a:r>
          </a:p>
          <a:p>
            <a:pPr lvl="2"/>
            <a:r>
              <a:rPr lang="en-US" dirty="0" smtClean="0"/>
              <a:t>Literature was considered a source of standards of linguistic excellence</a:t>
            </a:r>
          </a:p>
          <a:p>
            <a:pPr lvl="2"/>
            <a:r>
              <a:rPr lang="en-US" dirty="0" smtClean="0"/>
              <a:t>The rules of grammar were illustrated exclusively from written texts</a:t>
            </a:r>
          </a:p>
          <a:p>
            <a:pPr lvl="2"/>
            <a:r>
              <a:rPr lang="en-US" dirty="0" smtClean="0"/>
              <a:t>Spoken language was ignored as an object unworthy of study</a:t>
            </a:r>
          </a:p>
          <a:p>
            <a:pPr lvl="2"/>
            <a:r>
              <a:rPr lang="en-US" dirty="0" smtClean="0"/>
              <a:t>The central point was that spoken language lacked of care and organization.</a:t>
            </a:r>
          </a:p>
          <a:p>
            <a:r>
              <a:rPr lang="en-US" dirty="0" smtClean="0"/>
              <a:t>A group of linguists argued in </a:t>
            </a:r>
            <a:r>
              <a:rPr lang="en-US" dirty="0" err="1" smtClean="0"/>
              <a:t>favour</a:t>
            </a:r>
            <a:r>
              <a:rPr lang="en-US" dirty="0" smtClean="0"/>
              <a:t> of studying speech as the primary medium of communication</a:t>
            </a:r>
          </a:p>
          <a:p>
            <a:pPr lvl="2"/>
            <a:r>
              <a:rPr lang="en-US" dirty="0" smtClean="0"/>
              <a:t>Written language as a tool of secondary importance</a:t>
            </a:r>
          </a:p>
          <a:p>
            <a:pPr lvl="2"/>
            <a:r>
              <a:rPr lang="en-US" dirty="0" smtClean="0"/>
              <a:t>Writing came to be excluded from the primary subject matter of linguistic science.</a:t>
            </a:r>
          </a:p>
          <a:p>
            <a:r>
              <a:rPr lang="en-US" dirty="0" smtClean="0"/>
              <a:t>Nowadays, there is </a:t>
            </a:r>
            <a:r>
              <a:rPr lang="en-US" b="1" dirty="0" smtClean="0"/>
              <a:t>no sense in the view that one medium of communication is intrinsically better</a:t>
            </a:r>
            <a:r>
              <a:rPr lang="en-US" dirty="0" smtClean="0"/>
              <a:t>. </a:t>
            </a:r>
          </a:p>
          <a:p>
            <a:pPr lvl="2"/>
            <a:r>
              <a:rPr lang="en-US" dirty="0" smtClean="0"/>
              <a:t>Writing cannot substitute for speech, nor speech for writing.</a:t>
            </a:r>
          </a:p>
          <a:p>
            <a:pPr lvl="1"/>
            <a:endParaRPr lang="en-US" dirty="0" smtClean="0"/>
          </a:p>
          <a:p>
            <a:pPr lvl="2"/>
            <a:endParaRPr lang="es-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2. SPOKEN AND WRITTEN LANGUAGE</a:t>
            </a:r>
            <a:br>
              <a:rPr lang="es-ES" dirty="0" smtClean="0"/>
            </a:br>
            <a:r>
              <a:rPr lang="es-ES" b="1" dirty="0" smtClean="0"/>
              <a:t>2.2.</a:t>
            </a:r>
            <a:r>
              <a:rPr lang="en-US" sz="3600" b="1" dirty="0" smtClean="0"/>
              <a:t> </a:t>
            </a:r>
            <a:r>
              <a:rPr lang="en-US" b="1" dirty="0" smtClean="0"/>
              <a:t>Spoken language</a:t>
            </a:r>
            <a:endParaRPr lang="es-ES" b="1" dirty="0"/>
          </a:p>
        </p:txBody>
      </p:sp>
      <p:sp>
        <p:nvSpPr>
          <p:cNvPr id="3" name="2 Marcador de contenido"/>
          <p:cNvSpPr>
            <a:spLocks noGrp="1"/>
          </p:cNvSpPr>
          <p:nvPr>
            <p:ph sz="quarter" idx="1"/>
          </p:nvPr>
        </p:nvSpPr>
        <p:spPr/>
        <p:txBody>
          <a:bodyPr/>
          <a:lstStyle/>
          <a:p>
            <a:r>
              <a:rPr lang="en-US" b="1" dirty="0" smtClean="0"/>
              <a:t>Definition of speech</a:t>
            </a:r>
            <a:r>
              <a:rPr lang="en-US" dirty="0" smtClean="0"/>
              <a:t>.</a:t>
            </a:r>
          </a:p>
          <a:p>
            <a:pPr lvl="1"/>
            <a:r>
              <a:rPr lang="en-US" dirty="0" smtClean="0"/>
              <a:t>Speech is the universal material of human language.</a:t>
            </a:r>
          </a:p>
          <a:p>
            <a:pPr lvl="1"/>
            <a:r>
              <a:rPr lang="en-US" b="1" dirty="0" smtClean="0"/>
              <a:t>Phonetics</a:t>
            </a:r>
            <a:r>
              <a:rPr lang="en-US" dirty="0" smtClean="0"/>
              <a:t>: description and classification of speech sounds:</a:t>
            </a:r>
          </a:p>
          <a:p>
            <a:pPr lvl="2"/>
            <a:r>
              <a:rPr lang="en-US" b="1" dirty="0" err="1" smtClean="0"/>
              <a:t>Articulatory</a:t>
            </a:r>
            <a:r>
              <a:rPr lang="en-US" b="1" dirty="0" smtClean="0"/>
              <a:t> phonetics </a:t>
            </a:r>
            <a:endParaRPr lang="en-US" dirty="0" smtClean="0"/>
          </a:p>
          <a:p>
            <a:pPr lvl="3"/>
            <a:r>
              <a:rPr lang="en-US" dirty="0" smtClean="0"/>
              <a:t>production of sounds</a:t>
            </a:r>
          </a:p>
          <a:p>
            <a:pPr lvl="2"/>
            <a:r>
              <a:rPr lang="en-US" b="1" dirty="0" smtClean="0"/>
              <a:t>Acoustic phonetics </a:t>
            </a:r>
            <a:endParaRPr lang="en-US" dirty="0" smtClean="0"/>
          </a:p>
          <a:p>
            <a:pPr lvl="3"/>
            <a:r>
              <a:rPr lang="en-US" dirty="0" err="1" smtClean="0"/>
              <a:t>transmisson</a:t>
            </a:r>
            <a:r>
              <a:rPr lang="en-US" dirty="0" smtClean="0"/>
              <a:t> of speech sound waves</a:t>
            </a:r>
          </a:p>
          <a:p>
            <a:pPr lvl="2"/>
            <a:r>
              <a:rPr lang="en-US" b="1" dirty="0" smtClean="0"/>
              <a:t>Auditory phonetics</a:t>
            </a:r>
          </a:p>
          <a:p>
            <a:pPr lvl="3"/>
            <a:r>
              <a:rPr lang="en-US" dirty="0" smtClean="0"/>
              <a:t> the hearing process, the reception of speech sound waves.</a:t>
            </a:r>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2. SPOKEN AND WRITTEN LANGUAGE</a:t>
            </a:r>
            <a:br>
              <a:rPr lang="es-ES" dirty="0" smtClean="0"/>
            </a:br>
            <a:r>
              <a:rPr lang="es-ES" b="1" dirty="0" smtClean="0"/>
              <a:t>2.2.</a:t>
            </a:r>
            <a:r>
              <a:rPr lang="en-US" b="1" dirty="0" smtClean="0"/>
              <a:t>Written</a:t>
            </a:r>
            <a:r>
              <a:rPr lang="en-US" sz="3600" b="1" dirty="0" smtClean="0"/>
              <a:t> </a:t>
            </a:r>
            <a:r>
              <a:rPr lang="en-US" b="1" dirty="0" smtClean="0"/>
              <a:t>language</a:t>
            </a:r>
            <a:endParaRPr lang="es-ES" b="1" dirty="0"/>
          </a:p>
        </p:txBody>
      </p:sp>
      <p:sp>
        <p:nvSpPr>
          <p:cNvPr id="3" name="2 Marcador de contenido"/>
          <p:cNvSpPr>
            <a:spLocks noGrp="1"/>
          </p:cNvSpPr>
          <p:nvPr>
            <p:ph sz="quarter" idx="1"/>
          </p:nvPr>
        </p:nvSpPr>
        <p:spPr/>
        <p:txBody>
          <a:bodyPr/>
          <a:lstStyle/>
          <a:p>
            <a:r>
              <a:rPr lang="en-US" dirty="0" smtClean="0"/>
              <a:t>Two types of writing can  be established:</a:t>
            </a:r>
          </a:p>
          <a:p>
            <a:pPr lvl="1"/>
            <a:r>
              <a:rPr lang="en-US" b="1" dirty="0" smtClean="0"/>
              <a:t>Non-phonological systems</a:t>
            </a:r>
          </a:p>
          <a:p>
            <a:pPr lvl="2"/>
            <a:r>
              <a:rPr lang="en-US" dirty="0" smtClean="0"/>
              <a:t>No clear relationship between the symbols and the sounds of the language. </a:t>
            </a:r>
          </a:p>
          <a:p>
            <a:pPr lvl="2"/>
            <a:r>
              <a:rPr lang="en-US" dirty="0" smtClean="0"/>
              <a:t>They include the pictographic, ideographic, cuneiform and Egyptian hieroglyphic.</a:t>
            </a:r>
          </a:p>
          <a:p>
            <a:pPr lvl="2"/>
            <a:endParaRPr lang="en-US" dirty="0" smtClean="0"/>
          </a:p>
        </p:txBody>
      </p:sp>
      <p:pic>
        <p:nvPicPr>
          <p:cNvPr id="4" name="3 Imagen" descr="hiero3a_all.jpg"/>
          <p:cNvPicPr>
            <a:picLocks noChangeAspect="1"/>
          </p:cNvPicPr>
          <p:nvPr/>
        </p:nvPicPr>
        <p:blipFill>
          <a:blip r:embed="rId2" cstate="print"/>
          <a:stretch>
            <a:fillRect/>
          </a:stretch>
        </p:blipFill>
        <p:spPr>
          <a:xfrm>
            <a:off x="2786050" y="4000504"/>
            <a:ext cx="3571876" cy="1785938"/>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2. SPOKEN AND WRITTEN LANGUAGE</a:t>
            </a:r>
            <a:br>
              <a:rPr lang="es-ES" dirty="0" smtClean="0"/>
            </a:br>
            <a:r>
              <a:rPr lang="es-ES" b="1" dirty="0" smtClean="0"/>
              <a:t>2.2.</a:t>
            </a:r>
            <a:r>
              <a:rPr lang="en-US" b="1" dirty="0" smtClean="0"/>
              <a:t>Written</a:t>
            </a:r>
            <a:r>
              <a:rPr lang="en-US" sz="3600" b="1" dirty="0" smtClean="0"/>
              <a:t> </a:t>
            </a:r>
            <a:r>
              <a:rPr lang="en-US" b="1" dirty="0" smtClean="0"/>
              <a:t>language</a:t>
            </a:r>
            <a:endParaRPr lang="es-ES" dirty="0"/>
          </a:p>
        </p:txBody>
      </p:sp>
      <p:sp>
        <p:nvSpPr>
          <p:cNvPr id="7" name="6 Marcador de contenido"/>
          <p:cNvSpPr>
            <a:spLocks noGrp="1"/>
          </p:cNvSpPr>
          <p:nvPr>
            <p:ph sz="quarter" idx="1"/>
          </p:nvPr>
        </p:nvSpPr>
        <p:spPr/>
        <p:txBody>
          <a:bodyPr/>
          <a:lstStyle/>
          <a:p>
            <a:pPr lvl="1"/>
            <a:r>
              <a:rPr lang="en-US" b="1" dirty="0" smtClean="0"/>
              <a:t>Phonological systems</a:t>
            </a:r>
          </a:p>
          <a:p>
            <a:pPr lvl="2"/>
            <a:r>
              <a:rPr lang="en-US" dirty="0" smtClean="0"/>
              <a:t>Show a clear relationship between the symbols and the sounds of the language. </a:t>
            </a:r>
          </a:p>
          <a:p>
            <a:pPr lvl="2"/>
            <a:r>
              <a:rPr lang="en-US" dirty="0" smtClean="0"/>
              <a:t>Can be distinguished between syllabic systems and alphabetic systems.</a:t>
            </a:r>
            <a:endParaRPr lang="es-ES" dirty="0" smtClean="0"/>
          </a:p>
          <a:p>
            <a:endParaRPr lang="es-ES" dirty="0"/>
          </a:p>
        </p:txBody>
      </p:sp>
      <p:pic>
        <p:nvPicPr>
          <p:cNvPr id="8" name="7 Imagen" descr="deveg.gif"/>
          <p:cNvPicPr>
            <a:picLocks noChangeAspect="1"/>
          </p:cNvPicPr>
          <p:nvPr/>
        </p:nvPicPr>
        <p:blipFill>
          <a:blip r:embed="rId2" cstate="print"/>
          <a:stretch>
            <a:fillRect/>
          </a:stretch>
        </p:blipFill>
        <p:spPr>
          <a:xfrm>
            <a:off x="2428860" y="3286124"/>
            <a:ext cx="5353050" cy="19526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2. SPOKEN AND WRITTEN LANGUAGE</a:t>
            </a:r>
            <a:br>
              <a:rPr lang="es-ES" dirty="0" smtClean="0"/>
            </a:br>
            <a:r>
              <a:rPr lang="es-ES" sz="3600" dirty="0" smtClean="0"/>
              <a:t>2.2.</a:t>
            </a:r>
            <a:r>
              <a:rPr lang="en-US" sz="3600" dirty="0" smtClean="0"/>
              <a:t>Difference between writing and speech.</a:t>
            </a:r>
            <a:endParaRPr lang="es-ES" sz="3600" dirty="0"/>
          </a:p>
        </p:txBody>
      </p:sp>
      <p:sp>
        <p:nvSpPr>
          <p:cNvPr id="3" name="2 Marcador de contenido"/>
          <p:cNvSpPr>
            <a:spLocks noGrp="1"/>
          </p:cNvSpPr>
          <p:nvPr>
            <p:ph sz="quarter" idx="1"/>
          </p:nvPr>
        </p:nvSpPr>
        <p:spPr/>
        <p:txBody>
          <a:bodyPr>
            <a:normAutofit/>
          </a:bodyPr>
          <a:lstStyle/>
          <a:p>
            <a:r>
              <a:rPr lang="en-US" dirty="0" smtClean="0"/>
              <a:t>The differences between spoken and written language.</a:t>
            </a:r>
            <a:r>
              <a:rPr lang="en-US" b="1" dirty="0" smtClean="0"/>
              <a:t> </a:t>
            </a:r>
            <a:r>
              <a:rPr lang="en-US" b="1" dirty="0" err="1" smtClean="0"/>
              <a:t>Holtgraves</a:t>
            </a:r>
            <a:r>
              <a:rPr lang="en-US" b="1" dirty="0" smtClean="0"/>
              <a:t>  </a:t>
            </a:r>
            <a:r>
              <a:rPr lang="en-US" dirty="0" smtClean="0"/>
              <a:t>(2002)</a:t>
            </a:r>
          </a:p>
          <a:p>
            <a:pPr lvl="1"/>
            <a:r>
              <a:rPr lang="en-US" b="1" dirty="0" smtClean="0"/>
              <a:t>Spoken language mode features:</a:t>
            </a:r>
          </a:p>
          <a:p>
            <a:pPr marL="1051560" lvl="2" indent="-457200">
              <a:buAutoNum type="alphaLcParenR"/>
            </a:pPr>
            <a:r>
              <a:rPr lang="en-US" b="1" dirty="0" smtClean="0"/>
              <a:t>Grammatical features</a:t>
            </a:r>
          </a:p>
          <a:p>
            <a:pPr marL="1325880" lvl="3" indent="-457200">
              <a:buFont typeface="Courier New" pitchFamily="49" charset="0"/>
              <a:buChar char="o"/>
            </a:pPr>
            <a:r>
              <a:rPr lang="en-US" dirty="0" smtClean="0"/>
              <a:t>Ellipsis, abbreviation of verbs, the ability for phrases, high incidence of coordinated clauses, active verb forms, etc.</a:t>
            </a:r>
          </a:p>
          <a:p>
            <a:pPr marL="1051560" lvl="2" indent="-457200">
              <a:buFont typeface="Wingdings 2"/>
              <a:buAutoNum type="alphaLcParenR"/>
            </a:pPr>
            <a:r>
              <a:rPr lang="en-US" sz="2100" b="1" dirty="0" smtClean="0"/>
              <a:t>Lexical features</a:t>
            </a:r>
          </a:p>
          <a:p>
            <a:pPr marL="1325880" lvl="3" indent="-457200">
              <a:buFont typeface="Courier New" pitchFamily="49" charset="0"/>
              <a:buChar char="o"/>
            </a:pPr>
            <a:r>
              <a:rPr lang="en-US" dirty="0" smtClean="0"/>
              <a:t>Low lexical density, less abstract vocabulary, more </a:t>
            </a:r>
            <a:r>
              <a:rPr lang="en-US" dirty="0" err="1" smtClean="0"/>
              <a:t>generalised</a:t>
            </a:r>
            <a:r>
              <a:rPr lang="en-US" dirty="0" smtClean="0"/>
              <a:t> and simpler vocabulary, semantically empty prefabricated “fillers”, etc.</a:t>
            </a:r>
          </a:p>
          <a:p>
            <a:pPr marL="1051560" lvl="2" indent="-457200">
              <a:buFont typeface="Wingdings 2"/>
              <a:buAutoNum type="alphaLcParenR"/>
            </a:pPr>
            <a:r>
              <a:rPr lang="en-US" sz="2100" b="1" dirty="0" smtClean="0"/>
              <a:t>Discourse features</a:t>
            </a:r>
          </a:p>
          <a:p>
            <a:pPr marL="1325880" lvl="3" indent="-457200">
              <a:buFont typeface="Courier New" pitchFamily="49" charset="0"/>
              <a:buChar char="o"/>
            </a:pPr>
            <a:r>
              <a:rPr lang="en-US" dirty="0" smtClean="0"/>
              <a:t>More than 1 participant, markers of interpersonal dynamics, repetition and echoing between speakers, etc.</a:t>
            </a:r>
          </a:p>
          <a:p>
            <a:pPr lvl="2"/>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2. SPOKEN AND WRITTEN LANGUAGE</a:t>
            </a:r>
            <a:br>
              <a:rPr lang="es-ES" dirty="0" smtClean="0"/>
            </a:br>
            <a:r>
              <a:rPr lang="es-ES" sz="3600" dirty="0" smtClean="0"/>
              <a:t>2.2.</a:t>
            </a:r>
            <a:r>
              <a:rPr lang="en-US" sz="3600" dirty="0" smtClean="0"/>
              <a:t>Difference between writing and speech.</a:t>
            </a:r>
            <a:endParaRPr lang="es-ES" sz="3600" dirty="0"/>
          </a:p>
        </p:txBody>
      </p:sp>
      <p:sp>
        <p:nvSpPr>
          <p:cNvPr id="3" name="2 Marcador de contenido"/>
          <p:cNvSpPr>
            <a:spLocks noGrp="1"/>
          </p:cNvSpPr>
          <p:nvPr>
            <p:ph sz="quarter" idx="1"/>
          </p:nvPr>
        </p:nvSpPr>
        <p:spPr/>
        <p:txBody>
          <a:bodyPr>
            <a:normAutofit fontScale="92500" lnSpcReduction="10000"/>
          </a:bodyPr>
          <a:lstStyle/>
          <a:p>
            <a:pPr lvl="1">
              <a:buNone/>
            </a:pPr>
            <a:r>
              <a:rPr lang="en-US" dirty="0" smtClean="0"/>
              <a:t>The differences between spoken and written language.</a:t>
            </a:r>
            <a:r>
              <a:rPr lang="en-US" b="1" dirty="0" smtClean="0"/>
              <a:t> </a:t>
            </a:r>
            <a:r>
              <a:rPr lang="en-US" b="1" dirty="0" err="1" smtClean="0"/>
              <a:t>Holtgraves</a:t>
            </a:r>
            <a:r>
              <a:rPr lang="en-US" b="1" dirty="0" smtClean="0"/>
              <a:t>  </a:t>
            </a:r>
            <a:r>
              <a:rPr lang="en-US" dirty="0" smtClean="0"/>
              <a:t>(2002)</a:t>
            </a:r>
            <a:endParaRPr lang="en-US" b="1" dirty="0" smtClean="0"/>
          </a:p>
          <a:p>
            <a:pPr lvl="1"/>
            <a:r>
              <a:rPr lang="en-US" b="1" dirty="0" smtClean="0"/>
              <a:t>Written language mode features:</a:t>
            </a:r>
          </a:p>
          <a:p>
            <a:pPr marL="1051560" lvl="2" indent="-457200">
              <a:buAutoNum type="alphaLcParenR"/>
            </a:pPr>
            <a:r>
              <a:rPr lang="en-US" b="1" dirty="0" smtClean="0"/>
              <a:t>Grammatical features</a:t>
            </a:r>
          </a:p>
          <a:p>
            <a:pPr marL="1325880" lvl="3" indent="-457200">
              <a:buFont typeface="Courier New" pitchFamily="49" charset="0"/>
              <a:buChar char="o"/>
            </a:pPr>
            <a:r>
              <a:rPr lang="en-US" dirty="0" smtClean="0"/>
              <a:t>Full phrases and clauses with little abbreviation and less ellipsis, standard grammar, longer and more complex clauses, densely informative noun phrases, etc.</a:t>
            </a:r>
          </a:p>
          <a:p>
            <a:pPr marL="1051560" lvl="2" indent="-457200">
              <a:buAutoNum type="alphaLcParenR"/>
            </a:pPr>
            <a:r>
              <a:rPr lang="en-US" sz="2100" b="1" dirty="0" smtClean="0"/>
              <a:t>Lexical features</a:t>
            </a:r>
          </a:p>
          <a:p>
            <a:pPr marL="1325880" lvl="3" indent="-457200">
              <a:buFont typeface="Courier New" pitchFamily="49" charset="0"/>
              <a:buChar char="o"/>
            </a:pPr>
            <a:r>
              <a:rPr lang="en-US" dirty="0" smtClean="0"/>
              <a:t>High lexical density, complex vocabulary and the use of more abstract terms with a higher incidence of words of Greek and Latin origin, grater variety in choice of vocabulary with lower levels of repetition.</a:t>
            </a:r>
          </a:p>
          <a:p>
            <a:pPr marL="1051560" lvl="2" indent="-457200">
              <a:buFont typeface="Wingdings 2"/>
              <a:buAutoNum type="alphaLcParenR"/>
            </a:pPr>
            <a:r>
              <a:rPr lang="en-US" sz="2100" b="1" dirty="0" smtClean="0"/>
              <a:t>Discourse features</a:t>
            </a:r>
          </a:p>
          <a:p>
            <a:pPr marL="1325880" lvl="3" indent="-457200">
              <a:buFont typeface="Courier New" pitchFamily="49" charset="0"/>
              <a:buChar char="o"/>
            </a:pPr>
            <a:r>
              <a:rPr lang="en-US" dirty="0" smtClean="0"/>
              <a:t>Explicit presentation of idea to a non-present audience, few markers of interpersonal discourse, explicit indication of text organization.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smtClean="0"/>
              <a:t>TABLE OF CONTENTS</a:t>
            </a:r>
            <a:endParaRPr lang="es-ES" dirty="0"/>
          </a:p>
        </p:txBody>
      </p:sp>
      <p:sp>
        <p:nvSpPr>
          <p:cNvPr id="3" name="2 Marcador de contenido"/>
          <p:cNvSpPr>
            <a:spLocks noGrp="1"/>
          </p:cNvSpPr>
          <p:nvPr>
            <p:ph sz="quarter" idx="1"/>
          </p:nvPr>
        </p:nvSpPr>
        <p:spPr/>
        <p:txBody>
          <a:bodyPr>
            <a:normAutofit fontScale="92500" lnSpcReduction="20000"/>
          </a:bodyPr>
          <a:lstStyle/>
          <a:p>
            <a:pPr>
              <a:buNone/>
            </a:pPr>
            <a:r>
              <a:rPr lang="es-ES" dirty="0" smtClean="0"/>
              <a:t>	1. LANGUAGE AS COMMUNICATION.</a:t>
            </a:r>
          </a:p>
          <a:p>
            <a:pPr lvl="2">
              <a:buNone/>
            </a:pPr>
            <a:r>
              <a:rPr lang="es-ES" dirty="0" smtClean="0"/>
              <a:t>1.1.Language </a:t>
            </a:r>
            <a:r>
              <a:rPr lang="es-ES" dirty="0" err="1" smtClean="0"/>
              <a:t>definitions</a:t>
            </a:r>
            <a:endParaRPr lang="es-ES" dirty="0" smtClean="0"/>
          </a:p>
          <a:p>
            <a:pPr lvl="2">
              <a:buNone/>
            </a:pPr>
            <a:r>
              <a:rPr lang="es-ES" dirty="0" smtClean="0"/>
              <a:t>1.2.Language </a:t>
            </a:r>
            <a:r>
              <a:rPr lang="es-ES" dirty="0" err="1" smtClean="0"/>
              <a:t>functions</a:t>
            </a:r>
            <a:endParaRPr lang="es-ES" dirty="0" smtClean="0"/>
          </a:p>
          <a:p>
            <a:pPr lvl="2">
              <a:buNone/>
            </a:pPr>
            <a:r>
              <a:rPr lang="es-ES" dirty="0" smtClean="0"/>
              <a:t>1.3.Communicative </a:t>
            </a:r>
            <a:r>
              <a:rPr lang="es-ES" dirty="0" err="1" smtClean="0"/>
              <a:t>competence</a:t>
            </a:r>
            <a:endParaRPr lang="es-ES" dirty="0" smtClean="0"/>
          </a:p>
          <a:p>
            <a:pPr lvl="1">
              <a:buNone/>
            </a:pPr>
            <a:r>
              <a:rPr lang="es-ES" dirty="0" smtClean="0"/>
              <a:t>2. SPOKEN AND WRITTEN LANGUAGE</a:t>
            </a:r>
          </a:p>
          <a:p>
            <a:pPr lvl="2">
              <a:buNone/>
            </a:pPr>
            <a:r>
              <a:rPr lang="en-US" dirty="0" smtClean="0"/>
              <a:t>2.1.Historical attitudes</a:t>
            </a:r>
          </a:p>
          <a:p>
            <a:pPr lvl="2">
              <a:buNone/>
            </a:pPr>
            <a:r>
              <a:rPr lang="en-US" dirty="0" smtClean="0"/>
              <a:t>2.2.Spoken language</a:t>
            </a:r>
          </a:p>
          <a:p>
            <a:pPr lvl="2">
              <a:buNone/>
            </a:pPr>
            <a:r>
              <a:rPr lang="en-US" dirty="0" smtClean="0"/>
              <a:t>2.3.Written language</a:t>
            </a:r>
          </a:p>
          <a:p>
            <a:pPr lvl="2">
              <a:buNone/>
            </a:pPr>
            <a:r>
              <a:rPr lang="en-US" dirty="0" smtClean="0"/>
              <a:t>2.4.Differences between writing and speech</a:t>
            </a:r>
            <a:endParaRPr lang="es-ES" dirty="0" smtClean="0"/>
          </a:p>
          <a:p>
            <a:pPr lvl="1">
              <a:buNone/>
            </a:pPr>
            <a:r>
              <a:rPr lang="es-ES" dirty="0" smtClean="0"/>
              <a:t>3. COMMUNICATION THEORY</a:t>
            </a:r>
          </a:p>
          <a:p>
            <a:pPr lvl="1">
              <a:buNone/>
            </a:pPr>
            <a:r>
              <a:rPr lang="en-US" dirty="0" smtClean="0"/>
              <a:t>	</a:t>
            </a:r>
            <a:r>
              <a:rPr lang="en-US" sz="2000" dirty="0" smtClean="0"/>
              <a:t>3.1. Communication definition</a:t>
            </a:r>
          </a:p>
          <a:p>
            <a:pPr lvl="1">
              <a:buNone/>
            </a:pPr>
            <a:r>
              <a:rPr lang="en-US" sz="2000" dirty="0" smtClean="0"/>
              <a:t>	3.2. Shannon and the Communication Theory</a:t>
            </a:r>
          </a:p>
          <a:p>
            <a:pPr lvl="1">
              <a:buNone/>
            </a:pPr>
            <a:r>
              <a:rPr lang="en-US" sz="2000" dirty="0" smtClean="0"/>
              <a:t>	3.3. Key factors</a:t>
            </a:r>
            <a:endParaRPr lang="es-ES" sz="2000" dirty="0" smtClean="0"/>
          </a:p>
          <a:p>
            <a:pPr lvl="1">
              <a:buNone/>
            </a:pPr>
            <a:r>
              <a:rPr lang="en-US" dirty="0" smtClean="0"/>
              <a:t>	</a:t>
            </a:r>
            <a:endParaRPr lang="es-ES" dirty="0" smtClean="0"/>
          </a:p>
          <a:p>
            <a:pPr lvl="1">
              <a:buNone/>
            </a:pPr>
            <a:endParaRPr lang="en-US" dirty="0" smtClean="0"/>
          </a:p>
          <a:p>
            <a:pPr lvl="1">
              <a:buNone/>
            </a:pPr>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3. COMMUNICATION THEORY</a:t>
            </a:r>
            <a:endParaRPr lang="es-ES" dirty="0"/>
          </a:p>
        </p:txBody>
      </p:sp>
      <p:sp>
        <p:nvSpPr>
          <p:cNvPr id="3" name="2 Marcador de contenido"/>
          <p:cNvSpPr>
            <a:spLocks noGrp="1"/>
          </p:cNvSpPr>
          <p:nvPr>
            <p:ph sz="quarter" idx="1"/>
          </p:nvPr>
        </p:nvSpPr>
        <p:spPr/>
        <p:txBody>
          <a:bodyPr/>
          <a:lstStyle/>
          <a:p>
            <a:pPr lvl="1">
              <a:buNone/>
            </a:pPr>
            <a:endParaRPr lang="es-ES" dirty="0" smtClean="0"/>
          </a:p>
          <a:p>
            <a:pPr lvl="1">
              <a:buNone/>
            </a:pPr>
            <a:r>
              <a:rPr lang="es-ES" dirty="0" smtClean="0"/>
              <a:t>3. COMMUNICATION THEORY</a:t>
            </a:r>
          </a:p>
          <a:p>
            <a:pPr lvl="1">
              <a:buNone/>
            </a:pPr>
            <a:r>
              <a:rPr lang="en-US" dirty="0" smtClean="0"/>
              <a:t>	</a:t>
            </a:r>
            <a:r>
              <a:rPr lang="en-US" sz="2000" dirty="0" smtClean="0"/>
              <a:t>3.1. Communication definition</a:t>
            </a:r>
          </a:p>
          <a:p>
            <a:pPr lvl="1">
              <a:buNone/>
            </a:pPr>
            <a:r>
              <a:rPr lang="en-US" sz="2000" dirty="0" smtClean="0"/>
              <a:t>	3.2. Shannon and the Communication Theory</a:t>
            </a:r>
          </a:p>
          <a:p>
            <a:pPr lvl="1">
              <a:buNone/>
            </a:pPr>
            <a:r>
              <a:rPr lang="en-US" sz="2000" dirty="0" smtClean="0"/>
              <a:t>	3.3. Key factors</a:t>
            </a:r>
            <a:endParaRPr lang="es-ES" sz="2000" dirty="0" smtClean="0"/>
          </a:p>
          <a:p>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1" algn="l" rtl="0">
              <a:spcBef>
                <a:spcPct val="0"/>
              </a:spcBef>
            </a:pPr>
            <a:r>
              <a:rPr lang="es-ES" sz="3600" kern="1200" dirty="0">
                <a:solidFill>
                  <a:schemeClr val="tx2"/>
                </a:solidFill>
                <a:latin typeface="+mj-lt"/>
                <a:ea typeface="+mj-ea"/>
                <a:cs typeface="+mj-cs"/>
              </a:rPr>
              <a:t>3. COMMUNICATION </a:t>
            </a:r>
            <a:r>
              <a:rPr lang="es-ES" sz="3600" kern="1200" dirty="0" smtClean="0">
                <a:solidFill>
                  <a:schemeClr val="tx2"/>
                </a:solidFill>
                <a:latin typeface="+mj-lt"/>
                <a:ea typeface="+mj-ea"/>
                <a:cs typeface="+mj-cs"/>
              </a:rPr>
              <a:t>THEORY</a:t>
            </a:r>
            <a:br>
              <a:rPr lang="es-ES" sz="3600" kern="1200" dirty="0" smtClean="0">
                <a:solidFill>
                  <a:schemeClr val="tx2"/>
                </a:solidFill>
                <a:latin typeface="+mj-lt"/>
                <a:ea typeface="+mj-ea"/>
                <a:cs typeface="+mj-cs"/>
              </a:rPr>
            </a:br>
            <a:r>
              <a:rPr lang="en-US" dirty="0" smtClean="0"/>
              <a:t> </a:t>
            </a:r>
            <a:r>
              <a:rPr lang="en-US" sz="3100" b="1" kern="1200" dirty="0">
                <a:solidFill>
                  <a:schemeClr val="tx2"/>
                </a:solidFill>
                <a:latin typeface="+mj-lt"/>
                <a:ea typeface="+mj-ea"/>
                <a:cs typeface="+mj-cs"/>
              </a:rPr>
              <a:t>3.1. Communication definition </a:t>
            </a:r>
            <a:r>
              <a:rPr lang="es-ES" dirty="0" smtClean="0"/>
              <a:t/>
            </a:r>
            <a:br>
              <a:rPr lang="es-ES" dirty="0" smtClean="0"/>
            </a:br>
            <a:endParaRPr lang="es-ES" dirty="0"/>
          </a:p>
        </p:txBody>
      </p:sp>
      <p:sp>
        <p:nvSpPr>
          <p:cNvPr id="3" name="2 Marcador de contenido"/>
          <p:cNvSpPr>
            <a:spLocks noGrp="1"/>
          </p:cNvSpPr>
          <p:nvPr>
            <p:ph sz="quarter" idx="1"/>
          </p:nvPr>
        </p:nvSpPr>
        <p:spPr/>
        <p:txBody>
          <a:bodyPr>
            <a:normAutofit fontScale="92500" lnSpcReduction="20000"/>
          </a:bodyPr>
          <a:lstStyle/>
          <a:p>
            <a:pPr algn="just"/>
            <a:r>
              <a:rPr lang="en-US" b="1" dirty="0" smtClean="0"/>
              <a:t>Communication</a:t>
            </a:r>
            <a:r>
              <a:rPr lang="en-US" dirty="0" smtClean="0"/>
              <a:t>, exchange of meanings between individuals through a common system of symbols, concerned scholars since the time of ancient Greece.</a:t>
            </a:r>
          </a:p>
          <a:p>
            <a:pPr lvl="2"/>
            <a:r>
              <a:rPr lang="en-US" sz="2100" b="1" dirty="0" smtClean="0"/>
              <a:t>Since 1920s  </a:t>
            </a:r>
            <a:r>
              <a:rPr lang="en-US" dirty="0" smtClean="0"/>
              <a:t>the growth of communications technology led to the attempt to </a:t>
            </a:r>
            <a:r>
              <a:rPr lang="en-US" b="1" dirty="0" smtClean="0"/>
              <a:t>isolate communication as a specific facet</a:t>
            </a:r>
            <a:r>
              <a:rPr lang="en-US" dirty="0" smtClean="0"/>
              <a:t>.</a:t>
            </a:r>
          </a:p>
          <a:p>
            <a:pPr lvl="2"/>
            <a:r>
              <a:rPr lang="en-US" sz="2100" b="1" dirty="0" smtClean="0"/>
              <a:t>In the 1960s </a:t>
            </a:r>
            <a:r>
              <a:rPr lang="en-US" dirty="0" smtClean="0"/>
              <a:t>- </a:t>
            </a:r>
            <a:r>
              <a:rPr lang="en-US" sz="2100" b="1" dirty="0" smtClean="0"/>
              <a:t>Marshall Ms </a:t>
            </a:r>
            <a:r>
              <a:rPr lang="en-US" sz="2100" b="1" dirty="0" err="1" smtClean="0"/>
              <a:t>Luhan’s</a:t>
            </a:r>
            <a:r>
              <a:rPr lang="en-US" sz="2100" b="1" dirty="0" smtClean="0"/>
              <a:t> idea “the medium is the message” </a:t>
            </a:r>
            <a:r>
              <a:rPr lang="en-US" dirty="0" smtClean="0"/>
              <a:t>stimulated many filmmakers and photographers.</a:t>
            </a:r>
          </a:p>
          <a:p>
            <a:pPr lvl="2"/>
            <a:r>
              <a:rPr lang="en-US" sz="2100" b="1" dirty="0" smtClean="0"/>
              <a:t>The late </a:t>
            </a:r>
            <a:r>
              <a:rPr lang="en-US" sz="2100" b="1" dirty="0" err="1" smtClean="0"/>
              <a:t>XXth</a:t>
            </a:r>
            <a:r>
              <a:rPr lang="en-US" sz="2100" b="1" dirty="0" smtClean="0"/>
              <a:t> century </a:t>
            </a:r>
            <a:r>
              <a:rPr lang="en-US" dirty="0" smtClean="0"/>
              <a:t>– the main focus of interest in communication – drifting away from </a:t>
            </a:r>
            <a:r>
              <a:rPr lang="en-US" dirty="0" err="1" smtClean="0"/>
              <a:t>McLuhanism</a:t>
            </a:r>
            <a:r>
              <a:rPr lang="en-US" dirty="0" smtClean="0"/>
              <a:t> and to be centering upon:</a:t>
            </a:r>
          </a:p>
          <a:p>
            <a:pPr lvl="4"/>
            <a:r>
              <a:rPr lang="en-US" dirty="0" smtClean="0"/>
              <a:t>The mass communication industries</a:t>
            </a:r>
          </a:p>
          <a:p>
            <a:pPr lvl="4"/>
            <a:r>
              <a:rPr lang="en-US" dirty="0" smtClean="0"/>
              <a:t>Persuasive communication and the use of technology to influence dispositions</a:t>
            </a:r>
          </a:p>
          <a:p>
            <a:pPr lvl="4"/>
            <a:r>
              <a:rPr lang="en-US" dirty="0" smtClean="0"/>
              <a:t>Processes of interpersonal communication as mediators of information</a:t>
            </a:r>
          </a:p>
          <a:p>
            <a:pPr lvl="4"/>
            <a:r>
              <a:rPr lang="en-US" dirty="0" smtClean="0"/>
              <a:t>Dynamics of verbal and non-verbal communication between individuals</a:t>
            </a:r>
          </a:p>
          <a:p>
            <a:pPr lvl="4"/>
            <a:r>
              <a:rPr lang="en-US" dirty="0" smtClean="0"/>
              <a:t>Perception of different kinds of communication</a:t>
            </a:r>
          </a:p>
          <a:p>
            <a:pPr lvl="4"/>
            <a:r>
              <a:rPr lang="en-US" dirty="0" smtClean="0"/>
              <a:t>Uses of communication technology for social and artistic purposes.</a:t>
            </a:r>
          </a:p>
          <a:p>
            <a:pPr lvl="4"/>
            <a:endParaRPr lang="en-US" dirty="0" smtClean="0"/>
          </a:p>
          <a:p>
            <a:pPr lvl="3"/>
            <a:endParaRPr lang="en-US" dirty="0" smtClean="0"/>
          </a:p>
          <a:p>
            <a:pPr lvl="2"/>
            <a:endParaRPr lang="en-US" dirty="0" smtClean="0"/>
          </a:p>
          <a:p>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4400" dirty="0" smtClean="0"/>
              <a:t>3. COMMUNICATION THEORY</a:t>
            </a:r>
            <a:br>
              <a:rPr lang="es-ES" sz="4400" dirty="0" smtClean="0"/>
            </a:br>
            <a:r>
              <a:rPr lang="en-US" sz="3100" dirty="0" smtClean="0"/>
              <a:t> </a:t>
            </a:r>
            <a:r>
              <a:rPr lang="en-US" sz="3100" b="1" dirty="0" smtClean="0"/>
              <a:t>3.2. Shannon and the Communication Theory</a:t>
            </a:r>
            <a:endParaRPr lang="es-ES" sz="3100" b="1" dirty="0"/>
          </a:p>
        </p:txBody>
      </p:sp>
      <p:sp>
        <p:nvSpPr>
          <p:cNvPr id="3" name="2 Marcador de contenido"/>
          <p:cNvSpPr>
            <a:spLocks noGrp="1"/>
          </p:cNvSpPr>
          <p:nvPr>
            <p:ph sz="quarter" idx="1"/>
          </p:nvPr>
        </p:nvSpPr>
        <p:spPr/>
        <p:txBody>
          <a:bodyPr/>
          <a:lstStyle/>
          <a:p>
            <a:r>
              <a:rPr lang="en-US" dirty="0" smtClean="0"/>
              <a:t>Most communication theorists admit that their main task is to answer the query:</a:t>
            </a:r>
          </a:p>
          <a:p>
            <a:pPr lvl="1">
              <a:buNone/>
            </a:pPr>
            <a:r>
              <a:rPr lang="en-US" dirty="0" smtClean="0"/>
              <a:t>	</a:t>
            </a:r>
            <a:r>
              <a:rPr lang="en-US" dirty="0" smtClean="0">
                <a:solidFill>
                  <a:srgbClr val="FF3300"/>
                </a:solidFill>
              </a:rPr>
              <a:t>Who</a:t>
            </a:r>
          </a:p>
          <a:p>
            <a:pPr lvl="1">
              <a:buNone/>
            </a:pPr>
            <a:r>
              <a:rPr lang="en-US" dirty="0" smtClean="0">
                <a:solidFill>
                  <a:srgbClr val="FF3300"/>
                </a:solidFill>
              </a:rPr>
              <a:t>	Says What</a:t>
            </a:r>
          </a:p>
          <a:p>
            <a:pPr lvl="1">
              <a:buNone/>
            </a:pPr>
            <a:r>
              <a:rPr lang="en-US" dirty="0" smtClean="0">
                <a:solidFill>
                  <a:srgbClr val="FF3300"/>
                </a:solidFill>
              </a:rPr>
              <a:t>	In Which Channel</a:t>
            </a:r>
          </a:p>
          <a:p>
            <a:pPr lvl="1">
              <a:buNone/>
            </a:pPr>
            <a:r>
              <a:rPr lang="en-US" dirty="0" smtClean="0">
                <a:solidFill>
                  <a:srgbClr val="FF3300"/>
                </a:solidFill>
              </a:rPr>
              <a:t>	To Whom</a:t>
            </a:r>
          </a:p>
          <a:p>
            <a:pPr lvl="1">
              <a:buNone/>
            </a:pPr>
            <a:r>
              <a:rPr lang="en-US" dirty="0" smtClean="0">
                <a:solidFill>
                  <a:srgbClr val="FF3300"/>
                </a:solidFill>
              </a:rPr>
              <a:t>	With What Effect?“ </a:t>
            </a:r>
            <a:r>
              <a:rPr lang="en-US" dirty="0" smtClean="0"/>
              <a:t>(</a:t>
            </a:r>
            <a:r>
              <a:rPr lang="en-US" dirty="0" err="1" smtClean="0"/>
              <a:t>Lasswell</a:t>
            </a:r>
            <a:r>
              <a:rPr lang="es-ES" dirty="0" smtClean="0"/>
              <a:t>, 1948) </a:t>
            </a:r>
            <a:endParaRPr lang="en-US" dirty="0" smtClean="0"/>
          </a:p>
          <a:p>
            <a:endParaRPr lang="es-E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4400" dirty="0" smtClean="0"/>
              <a:t>3. COMMUNICATION THEORY</a:t>
            </a:r>
            <a:r>
              <a:rPr lang="es-ES" sz="5400" dirty="0" smtClean="0"/>
              <a:t/>
            </a:r>
            <a:br>
              <a:rPr lang="es-ES" sz="5400" dirty="0" smtClean="0"/>
            </a:br>
            <a:r>
              <a:rPr lang="en-US" dirty="0" smtClean="0"/>
              <a:t> </a:t>
            </a:r>
            <a:r>
              <a:rPr lang="en-US" sz="3100" dirty="0" smtClean="0"/>
              <a:t>3.2. Shannon and the Communication Theory</a:t>
            </a:r>
            <a:endParaRPr lang="es-ES" sz="3100" dirty="0"/>
          </a:p>
        </p:txBody>
      </p:sp>
      <p:sp>
        <p:nvSpPr>
          <p:cNvPr id="3" name="2 Marcador de contenido"/>
          <p:cNvSpPr>
            <a:spLocks noGrp="1"/>
          </p:cNvSpPr>
          <p:nvPr>
            <p:ph sz="quarter" idx="1"/>
          </p:nvPr>
        </p:nvSpPr>
        <p:spPr>
          <a:xfrm>
            <a:off x="928662" y="1428736"/>
            <a:ext cx="7772400" cy="4572000"/>
          </a:xfrm>
        </p:spPr>
        <p:txBody>
          <a:bodyPr/>
          <a:lstStyle/>
          <a:p>
            <a:pPr algn="just"/>
            <a:r>
              <a:rPr lang="en-US" dirty="0" smtClean="0"/>
              <a:t>1940s – </a:t>
            </a:r>
            <a:r>
              <a:rPr lang="en-US" b="1" dirty="0" smtClean="0"/>
              <a:t>Claude Shannon </a:t>
            </a:r>
            <a:r>
              <a:rPr lang="en-US" dirty="0" smtClean="0"/>
              <a:t>invented a mathematical theory of communication that gave </a:t>
            </a:r>
            <a:r>
              <a:rPr lang="en-US" b="1" dirty="0" smtClean="0"/>
              <a:t>the first systematic framework </a:t>
            </a:r>
            <a:r>
              <a:rPr lang="en-US" dirty="0" smtClean="0"/>
              <a:t>in which to optimally design telephone systems.</a:t>
            </a:r>
            <a:endParaRPr lang="es-ES" dirty="0"/>
          </a:p>
        </p:txBody>
      </p:sp>
      <p:pic>
        <p:nvPicPr>
          <p:cNvPr id="4" name="3 Imagen" descr="talking.jpeg"/>
          <p:cNvPicPr>
            <a:picLocks noChangeAspect="1"/>
          </p:cNvPicPr>
          <p:nvPr/>
        </p:nvPicPr>
        <p:blipFill>
          <a:blip r:embed="rId2" cstate="print"/>
          <a:stretch>
            <a:fillRect/>
          </a:stretch>
        </p:blipFill>
        <p:spPr>
          <a:xfrm>
            <a:off x="2571736" y="2857496"/>
            <a:ext cx="4362450" cy="2438400"/>
          </a:xfrm>
          <a:prstGeom prst="rect">
            <a:avLst/>
          </a:prstGeom>
        </p:spPr>
      </p:pic>
      <p:sp>
        <p:nvSpPr>
          <p:cNvPr id="5" name="4 CuadroTexto"/>
          <p:cNvSpPr txBox="1"/>
          <p:nvPr/>
        </p:nvSpPr>
        <p:spPr>
          <a:xfrm>
            <a:off x="1071538" y="5572140"/>
            <a:ext cx="7858180" cy="830997"/>
          </a:xfrm>
          <a:prstGeom prst="rect">
            <a:avLst/>
          </a:prstGeom>
          <a:noFill/>
        </p:spPr>
        <p:txBody>
          <a:bodyPr wrap="square" rtlCol="0">
            <a:spAutoFit/>
          </a:bodyPr>
          <a:lstStyle/>
          <a:p>
            <a:r>
              <a:rPr lang="en-US" sz="2400" dirty="0" err="1" smtClean="0"/>
              <a:t>Shanonn’s</a:t>
            </a:r>
            <a:r>
              <a:rPr lang="en-US" sz="2400" dirty="0" smtClean="0"/>
              <a:t> communication channel consisted of a</a:t>
            </a:r>
            <a:r>
              <a:rPr lang="en-US" sz="2400" b="1" dirty="0" smtClean="0"/>
              <a:t> sender, a transmission medium, and a receiver.</a:t>
            </a:r>
            <a:endParaRPr lang="es-ES" sz="24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4400" dirty="0" smtClean="0"/>
              <a:t>3. COMMUNICATION THEORY</a:t>
            </a:r>
            <a:r>
              <a:rPr lang="es-ES" sz="5400" dirty="0" smtClean="0"/>
              <a:t/>
            </a:r>
            <a:br>
              <a:rPr lang="es-ES" sz="5400" dirty="0" smtClean="0"/>
            </a:br>
            <a:r>
              <a:rPr lang="en-US" dirty="0" smtClean="0"/>
              <a:t> </a:t>
            </a:r>
            <a:r>
              <a:rPr lang="en-US" sz="3100" dirty="0" smtClean="0"/>
              <a:t>3.2. Shannon and the Communication Theory</a:t>
            </a:r>
            <a:endParaRPr lang="es-ES" sz="3100" dirty="0"/>
          </a:p>
        </p:txBody>
      </p:sp>
      <p:sp>
        <p:nvSpPr>
          <p:cNvPr id="3" name="2 Marcador de contenido"/>
          <p:cNvSpPr>
            <a:spLocks noGrp="1"/>
          </p:cNvSpPr>
          <p:nvPr>
            <p:ph sz="quarter" idx="1"/>
          </p:nvPr>
        </p:nvSpPr>
        <p:spPr/>
        <p:txBody>
          <a:bodyPr/>
          <a:lstStyle/>
          <a:p>
            <a:r>
              <a:rPr lang="en-US" dirty="0" smtClean="0"/>
              <a:t>The concept of </a:t>
            </a:r>
            <a:r>
              <a:rPr lang="en-US" dirty="0" smtClean="0">
                <a:solidFill>
                  <a:srgbClr val="FF3300"/>
                </a:solidFill>
              </a:rPr>
              <a:t>ENTROPY RATE </a:t>
            </a:r>
            <a:r>
              <a:rPr lang="en-US" dirty="0" smtClean="0"/>
              <a:t>/is the average amount of information contained in each message received</a:t>
            </a:r>
          </a:p>
          <a:p>
            <a:r>
              <a:rPr lang="en-US" b="1" dirty="0" smtClean="0"/>
              <a:t>Two mechanisms </a:t>
            </a:r>
            <a:r>
              <a:rPr lang="en-US" dirty="0" smtClean="0"/>
              <a:t>aimed at countering the potential failures in the communication process:</a:t>
            </a:r>
          </a:p>
          <a:p>
            <a:pPr lvl="1"/>
            <a:r>
              <a:rPr lang="en-US" b="1" dirty="0" smtClean="0"/>
              <a:t>Negative entropy</a:t>
            </a:r>
          </a:p>
          <a:p>
            <a:pPr lvl="3"/>
            <a:r>
              <a:rPr lang="en-US" dirty="0" smtClean="0"/>
              <a:t>incomplete or blurred messages are received intact due to the ability of the receiver</a:t>
            </a:r>
          </a:p>
          <a:p>
            <a:pPr lvl="1"/>
            <a:r>
              <a:rPr lang="en-US" b="1" dirty="0" err="1" smtClean="0"/>
              <a:t>Redundacy</a:t>
            </a:r>
            <a:r>
              <a:rPr lang="en-US" b="1" dirty="0" smtClean="0"/>
              <a:t> </a:t>
            </a:r>
          </a:p>
          <a:p>
            <a:pPr lvl="3"/>
            <a:r>
              <a:rPr lang="en-US" dirty="0" smtClean="0"/>
              <a:t>Repetition of elements within a message</a:t>
            </a:r>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4400" dirty="0" smtClean="0"/>
              <a:t>3. COMMUNICATION THEORY</a:t>
            </a:r>
            <a:r>
              <a:rPr lang="es-ES" sz="6600" dirty="0" smtClean="0"/>
              <a:t/>
            </a:r>
            <a:br>
              <a:rPr lang="es-ES" sz="6600" dirty="0" smtClean="0"/>
            </a:br>
            <a:r>
              <a:rPr lang="en-US" dirty="0" smtClean="0"/>
              <a:t> 3.3. Key factors</a:t>
            </a:r>
            <a:endParaRPr lang="es-ES" dirty="0"/>
          </a:p>
        </p:txBody>
      </p:sp>
      <p:sp>
        <p:nvSpPr>
          <p:cNvPr id="3" name="2 Marcador de contenido"/>
          <p:cNvSpPr>
            <a:spLocks noGrp="1"/>
          </p:cNvSpPr>
          <p:nvPr>
            <p:ph sz="quarter" idx="1"/>
          </p:nvPr>
        </p:nvSpPr>
        <p:spPr/>
        <p:txBody>
          <a:bodyPr/>
          <a:lstStyle/>
          <a:p>
            <a:r>
              <a:rPr lang="en-US" dirty="0" smtClean="0"/>
              <a:t>Two factors that that can condition any communicative situation: </a:t>
            </a:r>
            <a:r>
              <a:rPr lang="en-US" b="1" dirty="0" smtClean="0"/>
              <a:t>speech acts and</a:t>
            </a:r>
            <a:r>
              <a:rPr lang="en-US" dirty="0" smtClean="0"/>
              <a:t> </a:t>
            </a:r>
            <a:r>
              <a:rPr lang="en-US" b="1" dirty="0" smtClean="0"/>
              <a:t>the social context. </a:t>
            </a:r>
            <a:endParaRPr lang="en-US" dirty="0" smtClean="0"/>
          </a:p>
          <a:p>
            <a:r>
              <a:rPr lang="en-US" b="1" dirty="0" smtClean="0"/>
              <a:t>3.3.1 Austin’s (1962) Speech Act Theory </a:t>
            </a:r>
          </a:p>
          <a:p>
            <a:pPr lvl="1"/>
            <a:r>
              <a:rPr lang="en-US" dirty="0" smtClean="0">
                <a:solidFill>
                  <a:srgbClr val="FF3300"/>
                </a:solidFill>
              </a:rPr>
              <a:t>PERFORMATIVE utterances</a:t>
            </a:r>
          </a:p>
          <a:p>
            <a:pPr lvl="2"/>
            <a:r>
              <a:rPr lang="en-US" dirty="0" smtClean="0"/>
              <a:t>Are used in order to perform some act, they are not amenable to a truth conditional analysis. (I promise).</a:t>
            </a:r>
          </a:p>
          <a:p>
            <a:pPr lvl="1"/>
            <a:r>
              <a:rPr lang="en-US" dirty="0" smtClean="0">
                <a:solidFill>
                  <a:srgbClr val="FF3300"/>
                </a:solidFill>
              </a:rPr>
              <a:t>CONSTATIVE utterances</a:t>
            </a:r>
          </a:p>
          <a:p>
            <a:pPr lvl="2"/>
            <a:r>
              <a:rPr lang="en-US" dirty="0" smtClean="0"/>
              <a:t>A truth value could be determined .(It is raining.)</a:t>
            </a:r>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3. COMMUNICATION THEORY</a:t>
            </a:r>
            <a:r>
              <a:rPr lang="es-ES" sz="6000" dirty="0" smtClean="0"/>
              <a:t/>
            </a:r>
            <a:br>
              <a:rPr lang="es-ES" sz="6000" dirty="0" smtClean="0"/>
            </a:br>
            <a:r>
              <a:rPr lang="en-US" dirty="0" smtClean="0"/>
              <a:t> 3.3. Key factors</a:t>
            </a:r>
            <a:endParaRPr lang="es-ES" dirty="0"/>
          </a:p>
        </p:txBody>
      </p:sp>
      <p:sp>
        <p:nvSpPr>
          <p:cNvPr id="3" name="2 Marcador de contenido"/>
          <p:cNvSpPr>
            <a:spLocks noGrp="1"/>
          </p:cNvSpPr>
          <p:nvPr>
            <p:ph sz="quarter" idx="1"/>
          </p:nvPr>
        </p:nvSpPr>
        <p:spPr/>
        <p:txBody>
          <a:bodyPr>
            <a:normAutofit fontScale="85000" lnSpcReduction="20000"/>
          </a:bodyPr>
          <a:lstStyle/>
          <a:p>
            <a:r>
              <a:rPr lang="en-US" dirty="0" smtClean="0"/>
              <a:t>Later, Austin abandoned the </a:t>
            </a:r>
            <a:r>
              <a:rPr lang="en-US" dirty="0" err="1" smtClean="0"/>
              <a:t>performative</a:t>
            </a:r>
            <a:r>
              <a:rPr lang="en-US" dirty="0" smtClean="0"/>
              <a:t>/</a:t>
            </a:r>
            <a:r>
              <a:rPr lang="en-US" dirty="0" err="1" smtClean="0"/>
              <a:t>constative</a:t>
            </a:r>
            <a:r>
              <a:rPr lang="en-US" dirty="0" smtClean="0"/>
              <a:t> distinction in </a:t>
            </a:r>
            <a:r>
              <a:rPr lang="en-US" dirty="0" err="1" smtClean="0"/>
              <a:t>favour</a:t>
            </a:r>
            <a:r>
              <a:rPr lang="en-US" dirty="0" smtClean="0"/>
              <a:t> of </a:t>
            </a:r>
            <a:r>
              <a:rPr lang="en-US" b="1" dirty="0" smtClean="0"/>
              <a:t>a theory of illocutionary forces (speech acts).</a:t>
            </a:r>
          </a:p>
          <a:p>
            <a:r>
              <a:rPr lang="en-US" dirty="0" smtClean="0"/>
              <a:t>Any utterance involves the simultaneous performance of a number of different acts.</a:t>
            </a:r>
          </a:p>
          <a:p>
            <a:pPr lvl="1"/>
            <a:r>
              <a:rPr lang="en-US" dirty="0" err="1" smtClean="0">
                <a:solidFill>
                  <a:srgbClr val="FF3300"/>
                </a:solidFill>
              </a:rPr>
              <a:t>Locutionary</a:t>
            </a:r>
            <a:r>
              <a:rPr lang="en-US" dirty="0" smtClean="0">
                <a:solidFill>
                  <a:srgbClr val="FF3300"/>
                </a:solidFill>
              </a:rPr>
              <a:t> acts</a:t>
            </a:r>
          </a:p>
          <a:p>
            <a:pPr lvl="2" algn="just"/>
            <a:r>
              <a:rPr lang="en-US" dirty="0" smtClean="0"/>
              <a:t>First, one is performing a </a:t>
            </a:r>
            <a:r>
              <a:rPr lang="en-US" dirty="0" err="1" smtClean="0"/>
              <a:t>locutionary</a:t>
            </a:r>
            <a:r>
              <a:rPr lang="en-US" dirty="0" smtClean="0"/>
              <a:t> act, </a:t>
            </a:r>
            <a:r>
              <a:rPr lang="en-US" b="1" dirty="0" smtClean="0"/>
              <a:t>making certain sounds that comprise words with a certain sense</a:t>
            </a:r>
            <a:r>
              <a:rPr lang="en-US" dirty="0" smtClean="0"/>
              <a:t>. The </a:t>
            </a:r>
            <a:r>
              <a:rPr lang="en-US" dirty="0" err="1" smtClean="0"/>
              <a:t>locutionary</a:t>
            </a:r>
            <a:r>
              <a:rPr lang="en-US" dirty="0" smtClean="0"/>
              <a:t> act involves the traditional dimensions of language (phonetics, syntax, semantics).</a:t>
            </a:r>
          </a:p>
          <a:p>
            <a:pPr lvl="1" algn="just"/>
            <a:r>
              <a:rPr lang="en-US" dirty="0" smtClean="0">
                <a:solidFill>
                  <a:srgbClr val="FF3300"/>
                </a:solidFill>
              </a:rPr>
              <a:t>Illocutionary acts.</a:t>
            </a:r>
          </a:p>
          <a:p>
            <a:pPr lvl="2" algn="just"/>
            <a:r>
              <a:rPr lang="en-US" dirty="0" smtClean="0"/>
              <a:t>Is the </a:t>
            </a:r>
            <a:r>
              <a:rPr lang="en-US" b="1" dirty="0" smtClean="0"/>
              <a:t>conventional force associate with uttering of the words in a particular context.</a:t>
            </a:r>
            <a:r>
              <a:rPr lang="en-US" dirty="0" smtClean="0"/>
              <a:t>  (I promise to do it tonight / the illocutionary force of promise).</a:t>
            </a:r>
          </a:p>
          <a:p>
            <a:pPr lvl="1" algn="just"/>
            <a:r>
              <a:rPr lang="en-US" dirty="0" err="1" smtClean="0">
                <a:solidFill>
                  <a:srgbClr val="FF3300"/>
                </a:solidFill>
              </a:rPr>
              <a:t>Perlocutionary</a:t>
            </a:r>
            <a:r>
              <a:rPr lang="en-US" dirty="0" smtClean="0">
                <a:solidFill>
                  <a:srgbClr val="FF3300"/>
                </a:solidFill>
              </a:rPr>
              <a:t> acts.</a:t>
            </a:r>
          </a:p>
          <a:p>
            <a:pPr lvl="2" algn="just"/>
            <a:r>
              <a:rPr lang="en-US" dirty="0" smtClean="0"/>
              <a:t>Refers </a:t>
            </a:r>
            <a:r>
              <a:rPr lang="en-US" b="1" dirty="0" smtClean="0"/>
              <a:t>to the result or ef</a:t>
            </a:r>
            <a:r>
              <a:rPr lang="en-US" sz="2100" b="1" dirty="0" smtClean="0"/>
              <a:t>fect</a:t>
            </a:r>
            <a:r>
              <a:rPr lang="en-US" dirty="0" smtClean="0"/>
              <a:t> that is produced by means of saying something (such as persuading, convincing, scaring, enlightening, inspiring, or otherwise getting someone to do or realize something, whether intended or not).</a:t>
            </a:r>
            <a:endParaRPr lang="es-E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3. COMMUNICATION THEORY</a:t>
            </a:r>
            <a:r>
              <a:rPr lang="es-ES" sz="6000" dirty="0" smtClean="0"/>
              <a:t/>
            </a:r>
            <a:br>
              <a:rPr lang="es-ES" sz="6000" dirty="0" smtClean="0"/>
            </a:br>
            <a:r>
              <a:rPr lang="en-US" dirty="0" smtClean="0"/>
              <a:t> 3.3. Key factors</a:t>
            </a:r>
            <a:endParaRPr lang="es-ES" dirty="0"/>
          </a:p>
        </p:txBody>
      </p:sp>
      <p:sp>
        <p:nvSpPr>
          <p:cNvPr id="3" name="2 Marcador de contenido"/>
          <p:cNvSpPr>
            <a:spLocks noGrp="1"/>
          </p:cNvSpPr>
          <p:nvPr>
            <p:ph sz="quarter" idx="1"/>
          </p:nvPr>
        </p:nvSpPr>
        <p:spPr/>
        <p:txBody>
          <a:bodyPr>
            <a:normAutofit fontScale="77500" lnSpcReduction="20000"/>
          </a:bodyPr>
          <a:lstStyle/>
          <a:p>
            <a:r>
              <a:rPr lang="en-US" b="1" dirty="0" err="1" smtClean="0"/>
              <a:t>Searl</a:t>
            </a:r>
            <a:r>
              <a:rPr lang="en-US" dirty="0" smtClean="0"/>
              <a:t>(1969) </a:t>
            </a:r>
            <a:r>
              <a:rPr lang="en-US" dirty="0" err="1" smtClean="0"/>
              <a:t>systematised</a:t>
            </a:r>
            <a:r>
              <a:rPr lang="en-US" dirty="0" smtClean="0"/>
              <a:t> and extended speech act theory in several directions. His most important contribution includes his taxonomy of speech acts.</a:t>
            </a:r>
          </a:p>
          <a:p>
            <a:r>
              <a:rPr lang="en-US" dirty="0" smtClean="0"/>
              <a:t>According to </a:t>
            </a:r>
            <a:r>
              <a:rPr lang="en-US" dirty="0" err="1" smtClean="0"/>
              <a:t>Searl</a:t>
            </a:r>
            <a:r>
              <a:rPr lang="en-US" dirty="0" smtClean="0"/>
              <a:t> (1969), there are 5 basic, primitive illocutionary points:</a:t>
            </a:r>
          </a:p>
          <a:p>
            <a:pPr lvl="1"/>
            <a:r>
              <a:rPr lang="en-US" b="1" dirty="0" smtClean="0"/>
              <a:t>DIRECTIVES</a:t>
            </a:r>
          </a:p>
          <a:p>
            <a:pPr lvl="2"/>
            <a:r>
              <a:rPr lang="en-US" dirty="0" smtClean="0"/>
              <a:t>An attempt to get the hearer to perform some future actions (requesting, ordering, questioning)</a:t>
            </a:r>
          </a:p>
          <a:p>
            <a:pPr lvl="1"/>
            <a:r>
              <a:rPr lang="en-US" sz="2500" b="1" dirty="0" smtClean="0"/>
              <a:t>ASSETRTIVES</a:t>
            </a:r>
          </a:p>
          <a:p>
            <a:pPr lvl="2"/>
            <a:r>
              <a:rPr lang="en-US" dirty="0" smtClean="0"/>
              <a:t>An attempt to represent an actual state of affairs, to commit the speaker to something being the case (asserting, concluding, informing, predicting, reporting)</a:t>
            </a:r>
          </a:p>
          <a:p>
            <a:pPr lvl="1"/>
            <a:r>
              <a:rPr lang="en-US" sz="2500" b="1" dirty="0" smtClean="0"/>
              <a:t>COMISSIVES</a:t>
            </a:r>
          </a:p>
          <a:p>
            <a:pPr lvl="2"/>
            <a:r>
              <a:rPr lang="en-US" dirty="0" smtClean="0"/>
              <a:t>an attempt to commit the speaker to a future course of action (warning, promising, threatening, guaranteeing)</a:t>
            </a:r>
          </a:p>
          <a:p>
            <a:pPr lvl="1"/>
            <a:r>
              <a:rPr lang="en-US" sz="2500" b="1" dirty="0" smtClean="0"/>
              <a:t>DECLARATIVES</a:t>
            </a:r>
          </a:p>
          <a:p>
            <a:pPr lvl="2"/>
            <a:r>
              <a:rPr lang="en-US" dirty="0" smtClean="0"/>
              <a:t>An attempt to bring about a change in some institutional state of affairs (declaring of war, performing a marriage).</a:t>
            </a:r>
          </a:p>
          <a:p>
            <a:pPr lvl="1"/>
            <a:r>
              <a:rPr lang="en-US" sz="2500" b="1" dirty="0" smtClean="0"/>
              <a:t>EXPRESSIVES</a:t>
            </a:r>
          </a:p>
          <a:p>
            <a:pPr lvl="2"/>
            <a:r>
              <a:rPr lang="en-US" dirty="0" smtClean="0"/>
              <a:t>An attempt to express a psychological state (thanking, complaining, greeting, apologizing).</a:t>
            </a:r>
            <a:endParaRPr lang="es-E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3. COMMUNICATION THEORY</a:t>
            </a:r>
            <a:r>
              <a:rPr lang="es-ES" sz="6000" dirty="0" smtClean="0"/>
              <a:t/>
            </a:r>
            <a:br>
              <a:rPr lang="es-ES" sz="6000" dirty="0" smtClean="0"/>
            </a:br>
            <a:r>
              <a:rPr lang="en-US" dirty="0" smtClean="0"/>
              <a:t> 3.3. Key factors</a:t>
            </a:r>
            <a:endParaRPr lang="es-ES" dirty="0"/>
          </a:p>
        </p:txBody>
      </p:sp>
      <p:sp>
        <p:nvSpPr>
          <p:cNvPr id="3" name="2 Marcador de contenido"/>
          <p:cNvSpPr>
            <a:spLocks noGrp="1"/>
          </p:cNvSpPr>
          <p:nvPr>
            <p:ph sz="quarter" idx="1"/>
          </p:nvPr>
        </p:nvSpPr>
        <p:spPr/>
        <p:txBody>
          <a:bodyPr/>
          <a:lstStyle/>
          <a:p>
            <a:r>
              <a:rPr lang="en-US" b="1" dirty="0" smtClean="0"/>
              <a:t>3.3.2. Context</a:t>
            </a:r>
          </a:p>
          <a:p>
            <a:pPr>
              <a:buNone/>
            </a:pPr>
            <a:r>
              <a:rPr lang="en-US" dirty="0" smtClean="0"/>
              <a:t>	Apart from speech acts, there is another factor that can condition any communicative situation: </a:t>
            </a:r>
            <a:r>
              <a:rPr lang="en-US" b="1" dirty="0" smtClean="0"/>
              <a:t>the context.</a:t>
            </a:r>
          </a:p>
          <a:p>
            <a:pPr>
              <a:buNone/>
            </a:pPr>
            <a:r>
              <a:rPr lang="en-US" b="1" dirty="0" smtClean="0"/>
              <a:t>	</a:t>
            </a:r>
          </a:p>
          <a:p>
            <a:pPr>
              <a:buNone/>
            </a:pPr>
            <a:r>
              <a:rPr lang="en-US" b="1" dirty="0" smtClean="0"/>
              <a:t>	Context (the Collins English Dictionary):</a:t>
            </a:r>
          </a:p>
          <a:p>
            <a:pPr>
              <a:buNone/>
            </a:pPr>
            <a:r>
              <a:rPr lang="en-US" b="1" dirty="0" smtClean="0"/>
              <a:t>	</a:t>
            </a:r>
            <a:r>
              <a:rPr lang="en-US" dirty="0" smtClean="0"/>
              <a:t>	1. the parts of a piece of writing, speech, etc., 	that precede and follow a word or passage and 	contribute to its full meaning.</a:t>
            </a:r>
          </a:p>
          <a:p>
            <a:pPr>
              <a:buNone/>
            </a:pPr>
            <a:r>
              <a:rPr lang="en-US" dirty="0" smtClean="0"/>
              <a:t>		2. the conditions and circumstances that are relevant to 	an event, fact, etc.</a:t>
            </a:r>
            <a:endParaRPr lang="es-E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3. COMMUNICATION THEORY</a:t>
            </a:r>
            <a:r>
              <a:rPr lang="es-ES" sz="6000" dirty="0" smtClean="0"/>
              <a:t/>
            </a:r>
            <a:br>
              <a:rPr lang="es-ES" sz="6000" dirty="0" smtClean="0"/>
            </a:br>
            <a:r>
              <a:rPr lang="en-US" dirty="0" smtClean="0"/>
              <a:t> 3.3. Key factors</a:t>
            </a:r>
            <a:endParaRPr lang="es-ES" dirty="0"/>
          </a:p>
        </p:txBody>
      </p:sp>
      <p:sp>
        <p:nvSpPr>
          <p:cNvPr id="3" name="2 Marcador de contenido"/>
          <p:cNvSpPr>
            <a:spLocks noGrp="1"/>
          </p:cNvSpPr>
          <p:nvPr>
            <p:ph sz="quarter" idx="1"/>
          </p:nvPr>
        </p:nvSpPr>
        <p:spPr/>
        <p:txBody>
          <a:bodyPr/>
          <a:lstStyle/>
          <a:p>
            <a:r>
              <a:rPr lang="es-ES" dirty="0" err="1" smtClean="0"/>
              <a:t>The</a:t>
            </a:r>
            <a:r>
              <a:rPr lang="es-ES" dirty="0" smtClean="0"/>
              <a:t> 1st </a:t>
            </a:r>
            <a:r>
              <a:rPr lang="es-ES" dirty="0" err="1" smtClean="0"/>
              <a:t>definition</a:t>
            </a:r>
            <a:r>
              <a:rPr lang="es-ES" dirty="0" smtClean="0"/>
              <a:t> </a:t>
            </a:r>
            <a:r>
              <a:rPr lang="es-ES" dirty="0" err="1" smtClean="0"/>
              <a:t>covers</a:t>
            </a:r>
            <a:r>
              <a:rPr lang="es-ES" dirty="0" smtClean="0"/>
              <a:t> </a:t>
            </a:r>
            <a:r>
              <a:rPr lang="es-ES" b="1" dirty="0" err="1" smtClean="0"/>
              <a:t>the</a:t>
            </a:r>
            <a:r>
              <a:rPr lang="es-ES" b="1" dirty="0" smtClean="0"/>
              <a:t> </a:t>
            </a:r>
            <a:r>
              <a:rPr lang="es-ES" b="1" dirty="0" err="1" smtClean="0"/>
              <a:t>linguistic</a:t>
            </a:r>
            <a:r>
              <a:rPr lang="es-ES" b="1" dirty="0" smtClean="0"/>
              <a:t> </a:t>
            </a:r>
            <a:r>
              <a:rPr lang="es-ES" b="1" dirty="0" err="1" smtClean="0"/>
              <a:t>context</a:t>
            </a:r>
            <a:r>
              <a:rPr lang="es-ES" dirty="0" smtClean="0"/>
              <a:t>, and </a:t>
            </a:r>
            <a:r>
              <a:rPr lang="es-ES" dirty="0" err="1" smtClean="0"/>
              <a:t>may</a:t>
            </a:r>
            <a:r>
              <a:rPr lang="es-ES" dirty="0" smtClean="0"/>
              <a:t> </a:t>
            </a:r>
            <a:r>
              <a:rPr lang="es-ES" dirty="0" err="1" smtClean="0"/>
              <a:t>refer</a:t>
            </a:r>
            <a:r>
              <a:rPr lang="es-ES" dirty="0" smtClean="0"/>
              <a:t> </a:t>
            </a:r>
            <a:r>
              <a:rPr lang="es-ES" dirty="0" err="1" smtClean="0"/>
              <a:t>not</a:t>
            </a:r>
            <a:r>
              <a:rPr lang="es-ES" dirty="0" smtClean="0"/>
              <a:t> </a:t>
            </a:r>
            <a:r>
              <a:rPr lang="es-ES" dirty="0" err="1" smtClean="0"/>
              <a:t>only</a:t>
            </a:r>
            <a:r>
              <a:rPr lang="es-ES" dirty="0" smtClean="0"/>
              <a:t> </a:t>
            </a:r>
            <a:r>
              <a:rPr lang="es-ES" dirty="0" err="1" smtClean="0"/>
              <a:t>to</a:t>
            </a:r>
            <a:r>
              <a:rPr lang="es-ES" dirty="0" smtClean="0"/>
              <a:t> </a:t>
            </a:r>
            <a:r>
              <a:rPr lang="es-ES" dirty="0" err="1" smtClean="0"/>
              <a:t>the</a:t>
            </a:r>
            <a:r>
              <a:rPr lang="es-ES" dirty="0" smtClean="0"/>
              <a:t> </a:t>
            </a:r>
            <a:r>
              <a:rPr lang="es-ES" dirty="0" err="1" smtClean="0"/>
              <a:t>other</a:t>
            </a:r>
            <a:r>
              <a:rPr lang="es-ES" dirty="0" smtClean="0"/>
              <a:t> </a:t>
            </a:r>
            <a:r>
              <a:rPr lang="es-ES" dirty="0" err="1" smtClean="0"/>
              <a:t>parts</a:t>
            </a:r>
            <a:r>
              <a:rPr lang="es-ES" dirty="0" smtClean="0"/>
              <a:t> of </a:t>
            </a:r>
            <a:r>
              <a:rPr lang="es-ES" dirty="0" err="1" smtClean="0"/>
              <a:t>the</a:t>
            </a:r>
            <a:r>
              <a:rPr lang="es-ES" dirty="0" smtClean="0"/>
              <a:t> </a:t>
            </a:r>
            <a:r>
              <a:rPr lang="es-ES" dirty="0" err="1" smtClean="0"/>
              <a:t>text</a:t>
            </a:r>
            <a:r>
              <a:rPr lang="es-ES" dirty="0" smtClean="0"/>
              <a:t>, </a:t>
            </a:r>
            <a:r>
              <a:rPr lang="es-ES" dirty="0" err="1" smtClean="0"/>
              <a:t>but</a:t>
            </a:r>
            <a:r>
              <a:rPr lang="es-ES" dirty="0" smtClean="0"/>
              <a:t> </a:t>
            </a:r>
            <a:r>
              <a:rPr lang="es-ES" dirty="0" err="1" smtClean="0"/>
              <a:t>also</a:t>
            </a:r>
            <a:r>
              <a:rPr lang="es-ES" dirty="0" smtClean="0"/>
              <a:t> </a:t>
            </a:r>
            <a:r>
              <a:rPr lang="es-ES" dirty="0" err="1" smtClean="0"/>
              <a:t>to</a:t>
            </a:r>
            <a:r>
              <a:rPr lang="es-ES" dirty="0" smtClean="0"/>
              <a:t> </a:t>
            </a:r>
            <a:r>
              <a:rPr lang="es-ES" dirty="0" err="1" smtClean="0"/>
              <a:t>the</a:t>
            </a:r>
            <a:r>
              <a:rPr lang="es-ES" dirty="0" smtClean="0"/>
              <a:t> </a:t>
            </a:r>
            <a:r>
              <a:rPr lang="es-ES" dirty="0" err="1" smtClean="0"/>
              <a:t>outside</a:t>
            </a:r>
            <a:r>
              <a:rPr lang="es-ES" dirty="0" smtClean="0"/>
              <a:t> </a:t>
            </a:r>
            <a:r>
              <a:rPr lang="es-ES" dirty="0" err="1" smtClean="0"/>
              <a:t>world</a:t>
            </a:r>
            <a:r>
              <a:rPr lang="es-ES" dirty="0" smtClean="0"/>
              <a:t>.</a:t>
            </a:r>
          </a:p>
          <a:p>
            <a:pPr>
              <a:buNone/>
            </a:pPr>
            <a:r>
              <a:rPr lang="en-US" dirty="0" smtClean="0"/>
              <a:t>	</a:t>
            </a:r>
            <a:endParaRPr lang="es-ES" dirty="0"/>
          </a:p>
        </p:txBody>
      </p:sp>
      <p:graphicFrame>
        <p:nvGraphicFramePr>
          <p:cNvPr id="4" name="3 Tabla"/>
          <p:cNvGraphicFramePr>
            <a:graphicFrameLocks noGrp="1"/>
          </p:cNvGraphicFramePr>
          <p:nvPr/>
        </p:nvGraphicFramePr>
        <p:xfrm>
          <a:off x="1357290" y="3286124"/>
          <a:ext cx="6096000" cy="2301240"/>
        </p:xfrm>
        <a:graphic>
          <a:graphicData uri="http://schemas.openxmlformats.org/drawingml/2006/table">
            <a:tbl>
              <a:tblPr firstRow="1" bandRow="1">
                <a:tableStyleId>{5C22544A-7EE6-4342-B048-85BDC9FD1C3A}</a:tableStyleId>
              </a:tblPr>
              <a:tblGrid>
                <a:gridCol w="3048000"/>
                <a:gridCol w="3048000"/>
              </a:tblGrid>
              <a:tr h="370840">
                <a:tc gridSpan="2">
                  <a:txBody>
                    <a:bodyPr/>
                    <a:lstStyle/>
                    <a:p>
                      <a:pPr algn="ctr"/>
                      <a:r>
                        <a:rPr lang="en-US" dirty="0" smtClean="0"/>
                        <a:t>REFERENCE</a:t>
                      </a:r>
                      <a:endParaRPr lang="es-ES" dirty="0"/>
                    </a:p>
                  </a:txBody>
                  <a:tcPr/>
                </a:tc>
                <a:tc hMerge="1">
                  <a:txBody>
                    <a:bodyPr/>
                    <a:lstStyle/>
                    <a:p>
                      <a:endParaRPr lang="es-ES" dirty="0"/>
                    </a:p>
                  </a:txBody>
                  <a:tcPr/>
                </a:tc>
              </a:tr>
              <a:tr h="370840">
                <a:tc>
                  <a:txBody>
                    <a:bodyPr/>
                    <a:lstStyle/>
                    <a:p>
                      <a:r>
                        <a:rPr lang="en-US" dirty="0" smtClean="0"/>
                        <a:t>LINGUISTIC CONTEXT</a:t>
                      </a:r>
                      <a:endParaRPr lang="es-ES" dirty="0"/>
                    </a:p>
                  </a:txBody>
                  <a:tcPr/>
                </a:tc>
                <a:tc>
                  <a:txBody>
                    <a:bodyPr/>
                    <a:lstStyle/>
                    <a:p>
                      <a:r>
                        <a:rPr lang="en-US" dirty="0" smtClean="0"/>
                        <a:t>CONTEXT OF SITUATION</a:t>
                      </a:r>
                      <a:endParaRPr lang="es-ES" dirty="0"/>
                    </a:p>
                  </a:txBody>
                  <a:tcPr/>
                </a:tc>
              </a:tr>
              <a:tr h="370840">
                <a:tc>
                  <a:txBody>
                    <a:bodyPr/>
                    <a:lstStyle/>
                    <a:p>
                      <a:pPr marL="342900" indent="-342900">
                        <a:buAutoNum type="alphaUcPeriod"/>
                      </a:pPr>
                      <a:r>
                        <a:rPr lang="en-US" dirty="0" smtClean="0"/>
                        <a:t>ENDOPHORA</a:t>
                      </a:r>
                      <a:endParaRPr lang="es-ES" dirty="0"/>
                    </a:p>
                  </a:txBody>
                  <a:tcPr/>
                </a:tc>
                <a:tc>
                  <a:txBody>
                    <a:bodyPr/>
                    <a:lstStyle/>
                    <a:p>
                      <a:r>
                        <a:rPr lang="en-US" dirty="0" smtClean="0"/>
                        <a:t>B.EXOPHORA</a:t>
                      </a:r>
                      <a:endParaRPr lang="es-ES" dirty="0"/>
                    </a:p>
                  </a:txBody>
                  <a:tcPr/>
                </a:tc>
              </a:tr>
              <a:tr h="370840">
                <a:tc>
                  <a:txBody>
                    <a:bodyPr/>
                    <a:lstStyle/>
                    <a:p>
                      <a:pPr marL="342900" indent="-342900">
                        <a:buAutoNum type="arabicPeriod"/>
                      </a:pPr>
                      <a:r>
                        <a:rPr lang="en-US" dirty="0" smtClean="0"/>
                        <a:t>ANAPHORA</a:t>
                      </a:r>
                      <a:r>
                        <a:rPr lang="en-US" baseline="0" dirty="0" smtClean="0"/>
                        <a:t> to preceding text</a:t>
                      </a:r>
                    </a:p>
                    <a:p>
                      <a:pPr marL="342900" indent="-342900">
                        <a:buAutoNum type="arabicPeriod"/>
                      </a:pPr>
                      <a:r>
                        <a:rPr lang="en-US" baseline="0" dirty="0" smtClean="0"/>
                        <a:t>CATAPHORA to following text</a:t>
                      </a:r>
                      <a:endParaRPr lang="es-ES" dirty="0"/>
                    </a:p>
                  </a:txBody>
                  <a:tcPr/>
                </a:tc>
                <a:tc>
                  <a:txBody>
                    <a:bodyPr/>
                    <a:lstStyle/>
                    <a:p>
                      <a:endParaRPr lang="es-ES" dirty="0"/>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1. LANGUAGE AS COMMUNICATION</a:t>
            </a:r>
            <a:endParaRPr lang="es-ES" dirty="0"/>
          </a:p>
        </p:txBody>
      </p:sp>
      <p:sp>
        <p:nvSpPr>
          <p:cNvPr id="3" name="2 Marcador de contenido"/>
          <p:cNvSpPr>
            <a:spLocks noGrp="1"/>
          </p:cNvSpPr>
          <p:nvPr>
            <p:ph sz="quarter" idx="1"/>
          </p:nvPr>
        </p:nvSpPr>
        <p:spPr/>
        <p:txBody>
          <a:bodyPr/>
          <a:lstStyle/>
          <a:p>
            <a:pPr>
              <a:buNone/>
            </a:pPr>
            <a:endParaRPr lang="es-ES" dirty="0" smtClean="0"/>
          </a:p>
          <a:p>
            <a:pPr>
              <a:buNone/>
            </a:pPr>
            <a:r>
              <a:rPr lang="es-ES" dirty="0" smtClean="0"/>
              <a:t>1. LANGUAGE AS COMMUNICATION.</a:t>
            </a:r>
          </a:p>
          <a:p>
            <a:pPr lvl="2">
              <a:buNone/>
            </a:pPr>
            <a:r>
              <a:rPr lang="es-ES" dirty="0" smtClean="0"/>
              <a:t>1.1.Language </a:t>
            </a:r>
            <a:r>
              <a:rPr lang="es-ES" dirty="0" err="1" smtClean="0"/>
              <a:t>definitions</a:t>
            </a:r>
            <a:endParaRPr lang="es-ES" dirty="0" smtClean="0"/>
          </a:p>
          <a:p>
            <a:pPr lvl="2">
              <a:buNone/>
            </a:pPr>
            <a:r>
              <a:rPr lang="es-ES" dirty="0" smtClean="0"/>
              <a:t>1.2.Language </a:t>
            </a:r>
            <a:r>
              <a:rPr lang="es-ES" dirty="0" err="1" smtClean="0"/>
              <a:t>functions</a:t>
            </a:r>
            <a:endParaRPr lang="es-ES" dirty="0" smtClean="0"/>
          </a:p>
          <a:p>
            <a:pPr lvl="2">
              <a:buNone/>
            </a:pPr>
            <a:r>
              <a:rPr lang="es-ES" dirty="0" smtClean="0"/>
              <a:t>1.3.Communicative </a:t>
            </a:r>
            <a:r>
              <a:rPr lang="es-ES" dirty="0" err="1" smtClean="0"/>
              <a:t>competence</a:t>
            </a:r>
            <a:endParaRPr lang="es-ES" dirty="0" smtClean="0"/>
          </a:p>
          <a:p>
            <a:endParaRPr lang="es-E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3. COMMUNICATION THEORY</a:t>
            </a:r>
            <a:r>
              <a:rPr lang="es-ES" sz="6000" dirty="0" smtClean="0"/>
              <a:t/>
            </a:r>
            <a:br>
              <a:rPr lang="es-ES" sz="6000" dirty="0" smtClean="0"/>
            </a:br>
            <a:r>
              <a:rPr lang="en-US" dirty="0" smtClean="0"/>
              <a:t> 3.3. Key factors</a:t>
            </a:r>
            <a:endParaRPr lang="es-ES" dirty="0"/>
          </a:p>
        </p:txBody>
      </p:sp>
      <p:sp>
        <p:nvSpPr>
          <p:cNvPr id="3" name="2 Marcador de contenido"/>
          <p:cNvSpPr>
            <a:spLocks noGrp="1"/>
          </p:cNvSpPr>
          <p:nvPr>
            <p:ph sz="quarter" idx="1"/>
          </p:nvPr>
        </p:nvSpPr>
        <p:spPr/>
        <p:txBody>
          <a:bodyPr/>
          <a:lstStyle/>
          <a:p>
            <a:r>
              <a:rPr lang="es-ES" dirty="0" err="1" smtClean="0"/>
              <a:t>The</a:t>
            </a:r>
            <a:r>
              <a:rPr lang="es-ES" dirty="0" smtClean="0"/>
              <a:t> 2nd </a:t>
            </a:r>
            <a:r>
              <a:rPr lang="es-ES" dirty="0" err="1" smtClean="0"/>
              <a:t>definition</a:t>
            </a:r>
            <a:r>
              <a:rPr lang="es-ES" dirty="0" smtClean="0"/>
              <a:t> </a:t>
            </a:r>
            <a:r>
              <a:rPr lang="es-ES" dirty="0" err="1" smtClean="0"/>
              <a:t>covers</a:t>
            </a:r>
            <a:r>
              <a:rPr lang="es-ES" dirty="0" smtClean="0"/>
              <a:t> </a:t>
            </a:r>
            <a:r>
              <a:rPr lang="es-ES" b="1" dirty="0" err="1" smtClean="0"/>
              <a:t>the</a:t>
            </a:r>
            <a:r>
              <a:rPr lang="es-ES" b="1" dirty="0" smtClean="0"/>
              <a:t> </a:t>
            </a:r>
            <a:r>
              <a:rPr lang="es-ES" b="1" dirty="0" err="1" smtClean="0"/>
              <a:t>context</a:t>
            </a:r>
            <a:r>
              <a:rPr lang="es-ES" dirty="0" smtClean="0"/>
              <a:t> </a:t>
            </a:r>
            <a:r>
              <a:rPr lang="es-ES" b="1" dirty="0" smtClean="0"/>
              <a:t>of </a:t>
            </a:r>
            <a:r>
              <a:rPr lang="es-ES" b="1" dirty="0" err="1" smtClean="0"/>
              <a:t>situation</a:t>
            </a:r>
            <a:r>
              <a:rPr lang="es-ES" dirty="0" smtClean="0"/>
              <a:t>.  </a:t>
            </a:r>
          </a:p>
          <a:p>
            <a:pPr lvl="1"/>
            <a:r>
              <a:rPr lang="en-US" dirty="0" smtClean="0"/>
              <a:t>Malinowski /introduced the concept</a:t>
            </a:r>
          </a:p>
          <a:p>
            <a:pPr lvl="1"/>
            <a:r>
              <a:rPr lang="en-US" dirty="0" err="1" smtClean="0"/>
              <a:t>Hymes</a:t>
            </a:r>
            <a:r>
              <a:rPr lang="en-US" dirty="0" smtClean="0"/>
              <a:t> and </a:t>
            </a:r>
            <a:r>
              <a:rPr lang="en-US" dirty="0" err="1" smtClean="0"/>
              <a:t>Halliday</a:t>
            </a:r>
            <a:r>
              <a:rPr lang="en-US" dirty="0" smtClean="0"/>
              <a:t> / extended the concept</a:t>
            </a:r>
          </a:p>
        </p:txBody>
      </p:sp>
      <p:graphicFrame>
        <p:nvGraphicFramePr>
          <p:cNvPr id="4" name="3 Tabla"/>
          <p:cNvGraphicFramePr>
            <a:graphicFrameLocks noGrp="1"/>
          </p:cNvGraphicFramePr>
          <p:nvPr/>
        </p:nvGraphicFramePr>
        <p:xfrm>
          <a:off x="1357290" y="2857496"/>
          <a:ext cx="6096000" cy="3027680"/>
        </p:xfrm>
        <a:graphic>
          <a:graphicData uri="http://schemas.openxmlformats.org/drawingml/2006/table">
            <a:tbl>
              <a:tblPr firstRow="1" bandRow="1">
                <a:tableStyleId>{5C22544A-7EE6-4342-B048-85BDC9FD1C3A}</a:tableStyleId>
              </a:tblPr>
              <a:tblGrid>
                <a:gridCol w="3048000"/>
                <a:gridCol w="3048000"/>
              </a:tblGrid>
              <a:tr h="370840">
                <a:tc gridSpan="2">
                  <a:txBody>
                    <a:bodyPr/>
                    <a:lstStyle/>
                    <a:p>
                      <a:pPr algn="ctr"/>
                      <a:r>
                        <a:rPr lang="en-US" dirty="0" smtClean="0"/>
                        <a:t>CONTEXT OF SITUATION</a:t>
                      </a:r>
                      <a:endParaRPr lang="es-ES" dirty="0"/>
                    </a:p>
                  </a:txBody>
                  <a:tcPr/>
                </a:tc>
                <a:tc hMerge="1">
                  <a:txBody>
                    <a:bodyPr/>
                    <a:lstStyle/>
                    <a:p>
                      <a:endParaRPr lang="es-ES" dirty="0"/>
                    </a:p>
                  </a:txBody>
                  <a:tcPr/>
                </a:tc>
              </a:tr>
              <a:tr h="370840">
                <a:tc>
                  <a:txBody>
                    <a:bodyPr/>
                    <a:lstStyle/>
                    <a:p>
                      <a:r>
                        <a:rPr lang="en-US" dirty="0" smtClean="0"/>
                        <a:t>HYMES</a:t>
                      </a:r>
                      <a:endParaRPr lang="es-ES" dirty="0"/>
                    </a:p>
                  </a:txBody>
                  <a:tcPr/>
                </a:tc>
                <a:tc>
                  <a:txBody>
                    <a:bodyPr/>
                    <a:lstStyle/>
                    <a:p>
                      <a:r>
                        <a:rPr lang="en-US" dirty="0" smtClean="0"/>
                        <a:t>HALLIDAY</a:t>
                      </a:r>
                      <a:endParaRPr lang="es-ES" dirty="0"/>
                    </a:p>
                  </a:txBody>
                  <a:tcPr/>
                </a:tc>
              </a:tr>
              <a:tr h="370840">
                <a:tc>
                  <a:txBody>
                    <a:bodyPr/>
                    <a:lstStyle/>
                    <a:p>
                      <a:pPr marL="342900" indent="-342900">
                        <a:buAutoNum type="arabicPeriod"/>
                      </a:pPr>
                      <a:r>
                        <a:rPr lang="en-US" dirty="0" smtClean="0"/>
                        <a:t>Form and content of text.</a:t>
                      </a:r>
                    </a:p>
                    <a:p>
                      <a:pPr marL="342900" indent="-342900">
                        <a:buAutoNum type="arabicPeriod"/>
                      </a:pPr>
                      <a:r>
                        <a:rPr lang="en-US" dirty="0" smtClean="0"/>
                        <a:t>Setting.</a:t>
                      </a:r>
                    </a:p>
                    <a:p>
                      <a:pPr marL="342900" indent="-342900">
                        <a:buAutoNum type="arabicPeriod"/>
                      </a:pPr>
                      <a:r>
                        <a:rPr lang="en-US" dirty="0" smtClean="0"/>
                        <a:t>Participants.</a:t>
                      </a:r>
                    </a:p>
                    <a:p>
                      <a:pPr marL="342900" indent="-342900">
                        <a:buAutoNum type="arabicPeriod"/>
                      </a:pPr>
                      <a:r>
                        <a:rPr lang="en-US" dirty="0" smtClean="0"/>
                        <a:t>Ends.</a:t>
                      </a:r>
                    </a:p>
                    <a:p>
                      <a:pPr marL="342900" indent="-342900">
                        <a:buAutoNum type="arabicPeriod"/>
                      </a:pPr>
                      <a:r>
                        <a:rPr lang="en-US" dirty="0" smtClean="0"/>
                        <a:t>Key.</a:t>
                      </a:r>
                    </a:p>
                    <a:p>
                      <a:pPr marL="342900" indent="-342900">
                        <a:buAutoNum type="arabicPeriod"/>
                      </a:pPr>
                      <a:r>
                        <a:rPr lang="en-US" dirty="0" smtClean="0"/>
                        <a:t>Medium.</a:t>
                      </a:r>
                    </a:p>
                    <a:p>
                      <a:pPr marL="342900" indent="-342900">
                        <a:buAutoNum type="arabicPeriod"/>
                      </a:pPr>
                      <a:r>
                        <a:rPr lang="en-US" dirty="0" smtClean="0"/>
                        <a:t>Genre.</a:t>
                      </a:r>
                    </a:p>
                    <a:p>
                      <a:pPr marL="342900" indent="-342900">
                        <a:buAutoNum type="arabicPeriod"/>
                      </a:pPr>
                      <a:r>
                        <a:rPr lang="en-US" dirty="0" smtClean="0"/>
                        <a:t>Interactional norms.</a:t>
                      </a:r>
                      <a:endParaRPr lang="es-ES" dirty="0"/>
                    </a:p>
                  </a:txBody>
                  <a:tcPr/>
                </a:tc>
                <a:tc>
                  <a:txBody>
                    <a:bodyPr/>
                    <a:lstStyle/>
                    <a:p>
                      <a:pPr marL="342900" indent="-342900">
                        <a:buAutoNum type="arabicPeriod"/>
                      </a:pPr>
                      <a:r>
                        <a:rPr lang="en-US" dirty="0" smtClean="0"/>
                        <a:t>Field.</a:t>
                      </a:r>
                    </a:p>
                    <a:p>
                      <a:pPr marL="342900" indent="-342900">
                        <a:buAutoNum type="arabicPeriod"/>
                      </a:pPr>
                      <a:r>
                        <a:rPr lang="en-US" dirty="0" smtClean="0"/>
                        <a:t>Mode.</a:t>
                      </a:r>
                    </a:p>
                    <a:p>
                      <a:pPr marL="342900" indent="-342900">
                        <a:buAutoNum type="arabicPeriod"/>
                      </a:pPr>
                      <a:r>
                        <a:rPr lang="en-US" dirty="0" smtClean="0"/>
                        <a:t>Tenor.</a:t>
                      </a:r>
                      <a:endParaRPr lang="es-ES" dirty="0"/>
                    </a:p>
                  </a:txBody>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3. COMMUNICATION THEORY</a:t>
            </a:r>
            <a:r>
              <a:rPr lang="es-ES" sz="6000" dirty="0" smtClean="0"/>
              <a:t/>
            </a:r>
            <a:br>
              <a:rPr lang="es-ES" sz="6000" dirty="0" smtClean="0"/>
            </a:br>
            <a:r>
              <a:rPr lang="en-US" dirty="0" smtClean="0"/>
              <a:t> 3.3. Key factors</a:t>
            </a:r>
            <a:endParaRPr lang="es-ES" dirty="0"/>
          </a:p>
        </p:txBody>
      </p:sp>
      <p:sp>
        <p:nvSpPr>
          <p:cNvPr id="3" name="2 Marcador de contenido"/>
          <p:cNvSpPr>
            <a:spLocks noGrp="1"/>
          </p:cNvSpPr>
          <p:nvPr>
            <p:ph sz="quarter" idx="1"/>
          </p:nvPr>
        </p:nvSpPr>
        <p:spPr/>
        <p:txBody>
          <a:bodyPr/>
          <a:lstStyle/>
          <a:p>
            <a:pPr marL="342900" lvl="1" indent="-342900" algn="just">
              <a:buFont typeface="Wingdings" pitchFamily="2" charset="2"/>
              <a:buChar char="§"/>
            </a:pPr>
            <a:r>
              <a:rPr lang="en-US" sz="2000" b="1" dirty="0" smtClean="0"/>
              <a:t>The context of situation</a:t>
            </a:r>
            <a:r>
              <a:rPr lang="en-US" sz="2000" dirty="0" smtClean="0"/>
              <a:t> is the context in which the text unfolds.</a:t>
            </a:r>
          </a:p>
          <a:p>
            <a:pPr marL="342900" lvl="1" indent="-342900" algn="just">
              <a:buFont typeface="Wingdings" pitchFamily="2" charset="2"/>
              <a:buChar char="§"/>
            </a:pPr>
            <a:r>
              <a:rPr lang="en-US" sz="2000" dirty="0" smtClean="0"/>
              <a:t>It is encapsulated in the text through a systematic relationship between the social environment and the functional organization of the language.</a:t>
            </a:r>
          </a:p>
          <a:p>
            <a:pPr marL="342900" lvl="1" indent="-342900">
              <a:buFont typeface="Wingdings 2"/>
              <a:buChar char=""/>
            </a:pPr>
            <a:endParaRPr lang="es-ES" dirty="0" smtClean="0"/>
          </a:p>
          <a:p>
            <a:endParaRPr lang="es-ES" dirty="0"/>
          </a:p>
        </p:txBody>
      </p:sp>
      <p:graphicFrame>
        <p:nvGraphicFramePr>
          <p:cNvPr id="4" name="3 Tabla"/>
          <p:cNvGraphicFramePr>
            <a:graphicFrameLocks noGrp="1"/>
          </p:cNvGraphicFramePr>
          <p:nvPr/>
        </p:nvGraphicFramePr>
        <p:xfrm>
          <a:off x="1357290" y="2651760"/>
          <a:ext cx="6096000" cy="3566160"/>
        </p:xfrm>
        <a:graphic>
          <a:graphicData uri="http://schemas.openxmlformats.org/drawingml/2006/table">
            <a:tbl>
              <a:tblPr firstRow="1" bandRow="1">
                <a:tableStyleId>{5C22544A-7EE6-4342-B048-85BDC9FD1C3A}</a:tableStyleId>
              </a:tblPr>
              <a:tblGrid>
                <a:gridCol w="6096000"/>
              </a:tblGrid>
              <a:tr h="124790">
                <a:tc>
                  <a:txBody>
                    <a:bodyPr/>
                    <a:lstStyle/>
                    <a:p>
                      <a:pPr algn="ctr"/>
                      <a:r>
                        <a:rPr lang="en-US" dirty="0" smtClean="0"/>
                        <a:t>The features of the context of situation</a:t>
                      </a:r>
                      <a:endParaRPr lang="es-ES" dirty="0"/>
                    </a:p>
                  </a:txBody>
                  <a:tcPr/>
                </a:tc>
              </a:tr>
              <a:tr h="370840">
                <a:tc>
                  <a:txBody>
                    <a:bodyPr/>
                    <a:lstStyle/>
                    <a:p>
                      <a:pPr marL="342900" lvl="1" indent="-342900">
                        <a:buFont typeface="Courier New" pitchFamily="49" charset="0"/>
                        <a:buChar char="o"/>
                      </a:pPr>
                      <a:r>
                        <a:rPr lang="en-US" sz="1600" b="1" dirty="0" smtClean="0"/>
                        <a:t>The field of discourse: </a:t>
                      </a:r>
                    </a:p>
                    <a:p>
                      <a:pPr marL="1200150" lvl="3" indent="-342900">
                        <a:buFont typeface="Courier New" pitchFamily="49" charset="0"/>
                        <a:buChar char="o"/>
                      </a:pPr>
                      <a:r>
                        <a:rPr lang="en-US" sz="1600" dirty="0" smtClean="0"/>
                        <a:t>what is happening in terms of the nature of the social action that is taking place.</a:t>
                      </a:r>
                      <a:endParaRPr lang="es-ES" sz="1600" dirty="0" smtClean="0"/>
                    </a:p>
                    <a:p>
                      <a:pPr>
                        <a:buFont typeface="Courier New" pitchFamily="49" charset="0"/>
                        <a:buChar char="o"/>
                      </a:pPr>
                      <a:endParaRPr lang="es-ES" sz="1600" dirty="0"/>
                    </a:p>
                  </a:txBody>
                  <a:tcPr/>
                </a:tc>
              </a:tr>
              <a:tr h="370840">
                <a:tc>
                  <a:txBody>
                    <a:bodyPr/>
                    <a:lstStyle/>
                    <a:p>
                      <a:pPr marL="342900" lvl="1" indent="-342900">
                        <a:buFont typeface="Courier New" pitchFamily="49" charset="0"/>
                        <a:buChar char="o"/>
                      </a:pPr>
                      <a:r>
                        <a:rPr lang="en-US" sz="1600" b="1" dirty="0" smtClean="0"/>
                        <a:t>The tenor of Discourse:</a:t>
                      </a:r>
                    </a:p>
                    <a:p>
                      <a:pPr marL="1200150" lvl="3" indent="-342900">
                        <a:buFont typeface="Courier New" pitchFamily="49" charset="0"/>
                        <a:buChar char="o"/>
                      </a:pPr>
                      <a:r>
                        <a:rPr lang="en-US" sz="1600" dirty="0" smtClean="0"/>
                        <a:t> who is taking part, the nature of the participants, their status and roles.</a:t>
                      </a:r>
                      <a:endParaRPr lang="es-ES" sz="1600" dirty="0" smtClean="0"/>
                    </a:p>
                    <a:p>
                      <a:pPr>
                        <a:buFont typeface="Courier New" pitchFamily="49" charset="0"/>
                        <a:buChar char="o"/>
                      </a:pPr>
                      <a:endParaRPr lang="es-ES" sz="1600" dirty="0"/>
                    </a:p>
                  </a:txBody>
                  <a:tcPr/>
                </a:tc>
              </a:tr>
              <a:tr h="370840">
                <a:tc>
                  <a:txBody>
                    <a:bodyPr/>
                    <a:lstStyle/>
                    <a:p>
                      <a:pPr marL="342900" lvl="1" indent="-342900">
                        <a:buFont typeface="Courier New" pitchFamily="49" charset="0"/>
                        <a:buChar char="o"/>
                      </a:pPr>
                      <a:r>
                        <a:rPr lang="en-US" sz="1600" b="1" dirty="0" smtClean="0"/>
                        <a:t>The mode of Discourse: </a:t>
                      </a:r>
                    </a:p>
                    <a:p>
                      <a:pPr marL="1200150" lvl="3" indent="-342900">
                        <a:buFont typeface="Courier New" pitchFamily="49" charset="0"/>
                        <a:buChar char="o"/>
                      </a:pPr>
                      <a:r>
                        <a:rPr lang="en-US" sz="1600" dirty="0" smtClean="0"/>
                        <a:t>what part the language is playing: the symbolic organization, the status of the text, function, channel, the rhetorical mode.</a:t>
                      </a:r>
                      <a:endParaRPr lang="es-ES" sz="1600" dirty="0" smtClean="0"/>
                    </a:p>
                    <a:p>
                      <a:pPr>
                        <a:buFont typeface="Courier New" pitchFamily="49" charset="0"/>
                        <a:buChar char="o"/>
                      </a:pPr>
                      <a:endParaRPr lang="es-ES" sz="1600" dirty="0"/>
                    </a:p>
                  </a:txBody>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Practice</a:t>
            </a:r>
            <a:endParaRPr lang="es-ES" dirty="0"/>
          </a:p>
        </p:txBody>
      </p:sp>
      <p:sp>
        <p:nvSpPr>
          <p:cNvPr id="3" name="2 Marcador de contenido"/>
          <p:cNvSpPr>
            <a:spLocks noGrp="1"/>
          </p:cNvSpPr>
          <p:nvPr>
            <p:ph idx="1"/>
          </p:nvPr>
        </p:nvSpPr>
        <p:spPr/>
        <p:txBody>
          <a:bodyPr>
            <a:normAutofit fontScale="77500" lnSpcReduction="20000"/>
          </a:bodyPr>
          <a:lstStyle/>
          <a:p>
            <a:r>
              <a:rPr lang="en-US" b="1" dirty="0" smtClean="0"/>
              <a:t>Read the text and describe it in terms of the field, the tenor and the mode of discourse</a:t>
            </a:r>
            <a:r>
              <a:rPr lang="en-US" dirty="0" smtClean="0"/>
              <a:t>.</a:t>
            </a:r>
            <a:endParaRPr lang="es-ES" dirty="0" smtClean="0"/>
          </a:p>
          <a:p>
            <a:r>
              <a:rPr lang="en-US" dirty="0" smtClean="0"/>
              <a:t>Text 1.</a:t>
            </a:r>
            <a:endParaRPr lang="es-ES" dirty="0" smtClean="0"/>
          </a:p>
          <a:p>
            <a:r>
              <a:rPr lang="en-US" dirty="0" smtClean="0"/>
              <a:t>(from a radio talk by the Bishop of Woolwich)</a:t>
            </a:r>
            <a:endParaRPr lang="es-ES" dirty="0" smtClean="0"/>
          </a:p>
          <a:p>
            <a:r>
              <a:rPr lang="en-US" dirty="0" smtClean="0"/>
              <a:t> </a:t>
            </a:r>
            <a:endParaRPr lang="es-ES" dirty="0" smtClean="0"/>
          </a:p>
          <a:p>
            <a:r>
              <a:rPr lang="en-US" dirty="0" smtClean="0"/>
              <a:t>The Christian should therefore take atheism seriously, not only so that he may be able to answer it, but so that he himself may still be able to be a believer in the mid-twentieth century. With this in mind, I would ask you to expose yourself to the three trusts of modern atheism. These are not so much three types of atheism – each is present in varying degree in any representative type – so much as three motives which have impelled men,  particularly over the past hundred years, to question the God of their upbringing and ours. They may be represented by three summary statements:</a:t>
            </a:r>
            <a:endParaRPr lang="es-ES" dirty="0" smtClean="0"/>
          </a:p>
          <a:p>
            <a:r>
              <a:rPr lang="en-US" dirty="0" smtClean="0"/>
              <a:t>God is intellectually superfluous;</a:t>
            </a:r>
            <a:endParaRPr lang="es-ES" dirty="0" smtClean="0"/>
          </a:p>
          <a:p>
            <a:r>
              <a:rPr lang="en-US" dirty="0" smtClean="0"/>
              <a:t>God is emotionally </a:t>
            </a:r>
            <a:r>
              <a:rPr lang="en-US" dirty="0" err="1" smtClean="0"/>
              <a:t>dispensible</a:t>
            </a:r>
            <a:r>
              <a:rPr lang="en-US" dirty="0" smtClean="0"/>
              <a:t>;</a:t>
            </a:r>
            <a:endParaRPr lang="es-ES" dirty="0" smtClean="0"/>
          </a:p>
          <a:p>
            <a:r>
              <a:rPr lang="en-US" dirty="0" smtClean="0"/>
              <a:t>God is morally intolerable.</a:t>
            </a:r>
            <a:endParaRPr lang="es-ES" dirty="0" smtClean="0"/>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4638"/>
            <a:ext cx="7772400" cy="1439850"/>
          </a:xfrm>
        </p:spPr>
        <p:txBody>
          <a:bodyPr>
            <a:normAutofit fontScale="90000"/>
          </a:bodyPr>
          <a:lstStyle/>
          <a:p>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1. LANGUAGE AS COMMUNICATION: </a:t>
            </a:r>
            <a:r>
              <a:rPr lang="es-ES" sz="2700" dirty="0" smtClean="0"/>
              <a:t>1.1.Language </a:t>
            </a:r>
            <a:r>
              <a:rPr lang="es-ES" sz="2700" dirty="0" err="1" smtClean="0"/>
              <a:t>definitions</a:t>
            </a:r>
            <a:r>
              <a:rPr lang="es-ES" dirty="0" smtClean="0"/>
              <a:t/>
            </a:r>
            <a:br>
              <a:rPr lang="es-ES" dirty="0" smtClean="0"/>
            </a:br>
            <a:endParaRPr lang="es-ES" dirty="0"/>
          </a:p>
        </p:txBody>
      </p:sp>
      <p:sp>
        <p:nvSpPr>
          <p:cNvPr id="3" name="2 Marcador de contenido"/>
          <p:cNvSpPr>
            <a:spLocks noGrp="1"/>
          </p:cNvSpPr>
          <p:nvPr>
            <p:ph sz="quarter" idx="1"/>
          </p:nvPr>
        </p:nvSpPr>
        <p:spPr/>
        <p:txBody>
          <a:bodyPr/>
          <a:lstStyle/>
          <a:p>
            <a:pPr>
              <a:buNone/>
            </a:pPr>
            <a:r>
              <a:rPr lang="en-US" sz="2200" b="1" dirty="0" smtClean="0">
                <a:solidFill>
                  <a:srgbClr val="FF3300"/>
                </a:solidFill>
              </a:rPr>
              <a:t>1.1. Language definitions (definition+ language properties)</a:t>
            </a:r>
          </a:p>
          <a:p>
            <a:pPr>
              <a:buNone/>
            </a:pPr>
            <a:r>
              <a:rPr lang="en-US" dirty="0" smtClean="0"/>
              <a:t>			</a:t>
            </a:r>
            <a:r>
              <a:rPr lang="en-US" sz="2400" b="1" u="sng" dirty="0" smtClean="0">
                <a:solidFill>
                  <a:srgbClr val="FF3300"/>
                </a:solidFill>
              </a:rPr>
              <a:t>Innumerable definitions</a:t>
            </a:r>
          </a:p>
          <a:p>
            <a:pPr lvl="1">
              <a:buNone/>
            </a:pPr>
            <a:endParaRPr lang="en-US" dirty="0" smtClean="0"/>
          </a:p>
        </p:txBody>
      </p:sp>
      <p:cxnSp>
        <p:nvCxnSpPr>
          <p:cNvPr id="5" name="4 Conector curvado"/>
          <p:cNvCxnSpPr/>
          <p:nvPr/>
        </p:nvCxnSpPr>
        <p:spPr>
          <a:xfrm rot="10800000" flipV="1">
            <a:off x="2643174" y="2428868"/>
            <a:ext cx="785818" cy="35719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Conector curvado"/>
          <p:cNvCxnSpPr/>
          <p:nvPr/>
        </p:nvCxnSpPr>
        <p:spPr>
          <a:xfrm>
            <a:off x="4714876" y="2428868"/>
            <a:ext cx="928694" cy="35719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CuadroTexto"/>
          <p:cNvSpPr txBox="1"/>
          <p:nvPr/>
        </p:nvSpPr>
        <p:spPr>
          <a:xfrm>
            <a:off x="1071538" y="3000372"/>
            <a:ext cx="2786082" cy="2585323"/>
          </a:xfrm>
          <a:prstGeom prst="rect">
            <a:avLst/>
          </a:prstGeom>
          <a:noFill/>
          <a:ln>
            <a:solidFill>
              <a:srgbClr val="FF6600"/>
            </a:solidFill>
          </a:ln>
        </p:spPr>
        <p:txBody>
          <a:bodyPr wrap="square" rtlCol="0">
            <a:spAutoFit/>
          </a:bodyPr>
          <a:lstStyle/>
          <a:p>
            <a:pPr algn="just"/>
            <a:r>
              <a:rPr lang="en-US" dirty="0" smtClean="0"/>
              <a:t>Focus on the </a:t>
            </a:r>
            <a:r>
              <a:rPr lang="en-US" b="1" dirty="0" smtClean="0"/>
              <a:t>general concept of the language </a:t>
            </a:r>
            <a:r>
              <a:rPr lang="en-US" dirty="0" smtClean="0"/>
              <a:t>(</a:t>
            </a:r>
            <a:r>
              <a:rPr lang="en-US" dirty="0" err="1" smtClean="0"/>
              <a:t>lenguaje</a:t>
            </a:r>
            <a:r>
              <a:rPr lang="en-US" dirty="0" smtClean="0"/>
              <a:t>).</a:t>
            </a:r>
          </a:p>
          <a:p>
            <a:pPr algn="just"/>
            <a:endParaRPr lang="en-US" dirty="0"/>
          </a:p>
          <a:p>
            <a:pPr algn="just"/>
            <a:r>
              <a:rPr lang="en-US" i="1" dirty="0" smtClean="0"/>
              <a:t>“A language is a system of arbitrary vocal symbols by means of which the members of a society interact in terms of their total culture”  </a:t>
            </a:r>
            <a:r>
              <a:rPr lang="en-US" dirty="0" err="1" smtClean="0"/>
              <a:t>Trager</a:t>
            </a:r>
            <a:r>
              <a:rPr lang="en-US" dirty="0" smtClean="0"/>
              <a:t> (1949)</a:t>
            </a:r>
            <a:endParaRPr lang="es-ES" dirty="0"/>
          </a:p>
        </p:txBody>
      </p:sp>
      <p:sp>
        <p:nvSpPr>
          <p:cNvPr id="10" name="9 CuadroTexto"/>
          <p:cNvSpPr txBox="1"/>
          <p:nvPr/>
        </p:nvSpPr>
        <p:spPr>
          <a:xfrm>
            <a:off x="5214942" y="3071810"/>
            <a:ext cx="2857520" cy="2862322"/>
          </a:xfrm>
          <a:prstGeom prst="rect">
            <a:avLst/>
          </a:prstGeom>
          <a:noFill/>
          <a:ln>
            <a:solidFill>
              <a:srgbClr val="FF6600"/>
            </a:solidFill>
          </a:ln>
        </p:spPr>
        <p:txBody>
          <a:bodyPr wrap="square" rtlCol="0">
            <a:spAutoFit/>
          </a:bodyPr>
          <a:lstStyle/>
          <a:p>
            <a:pPr algn="just"/>
            <a:r>
              <a:rPr lang="en-US" dirty="0" smtClean="0"/>
              <a:t>Focus on the </a:t>
            </a:r>
            <a:r>
              <a:rPr lang="en-US" b="1" dirty="0" smtClean="0"/>
              <a:t>more specific notion of a language </a:t>
            </a:r>
            <a:r>
              <a:rPr lang="en-US" dirty="0" smtClean="0"/>
              <a:t>(</a:t>
            </a:r>
            <a:r>
              <a:rPr lang="en-US" dirty="0" err="1" smtClean="0"/>
              <a:t>idioma</a:t>
            </a:r>
            <a:r>
              <a:rPr lang="en-US" dirty="0" smtClean="0"/>
              <a:t>).</a:t>
            </a:r>
          </a:p>
          <a:p>
            <a:pPr algn="just"/>
            <a:endParaRPr lang="en-US" dirty="0"/>
          </a:p>
          <a:p>
            <a:pPr algn="just"/>
            <a:r>
              <a:rPr lang="en-US" i="1" dirty="0" smtClean="0"/>
              <a:t>“The institutions whereby humans communicate and interact with each other by means of habitually used oral/auditory arbitrary symbols”  </a:t>
            </a:r>
            <a:r>
              <a:rPr lang="en-US" dirty="0" smtClean="0"/>
              <a:t>Hall (1964)</a:t>
            </a:r>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1. LANGUAGE AS COMMUNICATION: </a:t>
            </a:r>
            <a:r>
              <a:rPr lang="es-ES" sz="2700" dirty="0" smtClean="0"/>
              <a:t>1.1.Language </a:t>
            </a:r>
            <a:r>
              <a:rPr lang="es-ES" sz="2700" dirty="0" err="1" smtClean="0"/>
              <a:t>definitions</a:t>
            </a:r>
            <a:endParaRPr lang="es-ES" dirty="0"/>
          </a:p>
        </p:txBody>
      </p:sp>
      <p:sp>
        <p:nvSpPr>
          <p:cNvPr id="3" name="2 Marcador de contenido"/>
          <p:cNvSpPr>
            <a:spLocks noGrp="1"/>
          </p:cNvSpPr>
          <p:nvPr>
            <p:ph sz="quarter" idx="1"/>
          </p:nvPr>
        </p:nvSpPr>
        <p:spPr/>
        <p:txBody>
          <a:bodyPr>
            <a:normAutofit fontScale="70000" lnSpcReduction="20000"/>
          </a:bodyPr>
          <a:lstStyle/>
          <a:p>
            <a:r>
              <a:rPr lang="en-US" sz="2400" b="1" u="sng" dirty="0" smtClean="0">
                <a:solidFill>
                  <a:srgbClr val="FF3300"/>
                </a:solidFill>
              </a:rPr>
              <a:t>Properties of language </a:t>
            </a:r>
            <a:r>
              <a:rPr lang="en-US" dirty="0" smtClean="0"/>
              <a:t>(differentiate human language from all other form of </a:t>
            </a:r>
            <a:r>
              <a:rPr lang="en-US" dirty="0" err="1" smtClean="0"/>
              <a:t>signalling</a:t>
            </a:r>
            <a:r>
              <a:rPr lang="en-US" dirty="0" smtClean="0"/>
              <a:t> and make it a unique type of communication):</a:t>
            </a:r>
          </a:p>
          <a:p>
            <a:pPr lvl="1"/>
            <a:r>
              <a:rPr lang="en-US" dirty="0" smtClean="0">
                <a:solidFill>
                  <a:srgbClr val="FF3300"/>
                </a:solidFill>
              </a:rPr>
              <a:t>COMMUNICTIVE VERSUS INFORMATIVE</a:t>
            </a:r>
          </a:p>
          <a:p>
            <a:pPr lvl="1"/>
            <a:r>
              <a:rPr lang="en-US" dirty="0" smtClean="0">
                <a:solidFill>
                  <a:srgbClr val="FF3300"/>
                </a:solidFill>
              </a:rPr>
              <a:t>DISPLACEMENT</a:t>
            </a:r>
          </a:p>
          <a:p>
            <a:pPr lvl="2"/>
            <a:r>
              <a:rPr lang="en-US" dirty="0" smtClean="0"/>
              <a:t>can refer to past and future time, and to other locations.</a:t>
            </a:r>
          </a:p>
          <a:p>
            <a:pPr lvl="1"/>
            <a:r>
              <a:rPr lang="en-US" dirty="0" smtClean="0">
                <a:solidFill>
                  <a:srgbClr val="FF3300"/>
                </a:solidFill>
              </a:rPr>
              <a:t>ARBITRARINESS</a:t>
            </a:r>
          </a:p>
          <a:p>
            <a:pPr lvl="2"/>
            <a:r>
              <a:rPr lang="en-US" dirty="0" smtClean="0"/>
              <a:t>No natural connection between a linguistic form and its meaning</a:t>
            </a:r>
          </a:p>
          <a:p>
            <a:pPr lvl="1"/>
            <a:r>
              <a:rPr lang="en-US" dirty="0" smtClean="0">
                <a:solidFill>
                  <a:srgbClr val="FF3300"/>
                </a:solidFill>
              </a:rPr>
              <a:t>PRODUCTIVITY</a:t>
            </a:r>
          </a:p>
          <a:p>
            <a:pPr lvl="2"/>
            <a:r>
              <a:rPr lang="en-US" sz="2400" dirty="0" smtClean="0"/>
              <a:t>Novel utterances are continually being created.</a:t>
            </a:r>
          </a:p>
          <a:p>
            <a:pPr lvl="1"/>
            <a:r>
              <a:rPr lang="en-US" dirty="0" smtClean="0">
                <a:solidFill>
                  <a:srgbClr val="FF3300"/>
                </a:solidFill>
              </a:rPr>
              <a:t>CULTURAL TRANSMISSION</a:t>
            </a:r>
          </a:p>
          <a:p>
            <a:pPr lvl="2"/>
            <a:r>
              <a:rPr lang="en-US" dirty="0" smtClean="0"/>
              <a:t>The process whereby language is passed from one generation </a:t>
            </a:r>
            <a:r>
              <a:rPr lang="en-US" sz="2400" dirty="0" smtClean="0"/>
              <a:t>to the next.</a:t>
            </a:r>
          </a:p>
          <a:p>
            <a:pPr lvl="1"/>
            <a:r>
              <a:rPr lang="en-US" dirty="0" smtClean="0">
                <a:solidFill>
                  <a:srgbClr val="FF3300"/>
                </a:solidFill>
              </a:rPr>
              <a:t>DISCRETENESS</a:t>
            </a:r>
          </a:p>
          <a:p>
            <a:pPr lvl="2"/>
            <a:r>
              <a:rPr lang="en-US" dirty="0" smtClean="0"/>
              <a:t>The sounds used in a language are meaningfully distinct.</a:t>
            </a:r>
            <a:endParaRPr lang="en-US" dirty="0" smtClean="0">
              <a:solidFill>
                <a:srgbClr val="FF3300"/>
              </a:solidFill>
            </a:endParaRPr>
          </a:p>
          <a:p>
            <a:pPr lvl="1"/>
            <a:r>
              <a:rPr lang="en-US" dirty="0" smtClean="0">
                <a:solidFill>
                  <a:srgbClr val="FF3300"/>
                </a:solidFill>
              </a:rPr>
              <a:t>OTHER PROPERTIES &gt; not unique</a:t>
            </a:r>
          </a:p>
          <a:p>
            <a:pPr lvl="2"/>
            <a:r>
              <a:rPr lang="en-US" dirty="0" smtClean="0"/>
              <a:t>The use of vocal-auditory channel</a:t>
            </a:r>
          </a:p>
          <a:p>
            <a:pPr lvl="2"/>
            <a:r>
              <a:rPr lang="en-US" dirty="0" smtClean="0"/>
              <a:t>Reciprocity</a:t>
            </a:r>
          </a:p>
          <a:p>
            <a:pPr lvl="2"/>
            <a:r>
              <a:rPr lang="en-US" dirty="0" err="1" smtClean="0"/>
              <a:t>Specialisation</a:t>
            </a:r>
            <a:endParaRPr lang="en-US" dirty="0" smtClean="0"/>
          </a:p>
          <a:p>
            <a:pPr lvl="2"/>
            <a:r>
              <a:rPr lang="en-US" dirty="0" smtClean="0"/>
              <a:t>Rapid fading</a:t>
            </a:r>
          </a:p>
          <a:p>
            <a:pPr lvl="3">
              <a:buNone/>
            </a:pPr>
            <a:endParaRPr lang="en-US" dirty="0" smtClean="0"/>
          </a:p>
          <a:p>
            <a:pPr lvl="2"/>
            <a:endParaRPr lang="es-ES" dirty="0">
              <a:solidFill>
                <a:srgbClr val="FF3300"/>
              </a:solidFill>
            </a:endParaRPr>
          </a:p>
        </p:txBody>
      </p:sp>
      <p:sp>
        <p:nvSpPr>
          <p:cNvPr id="4" name="3 Cerrar llave"/>
          <p:cNvSpPr/>
          <p:nvPr/>
        </p:nvSpPr>
        <p:spPr>
          <a:xfrm>
            <a:off x="6715140" y="2000240"/>
            <a:ext cx="357190" cy="264320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5" name="4 CuadroTexto"/>
          <p:cNvSpPr txBox="1"/>
          <p:nvPr/>
        </p:nvSpPr>
        <p:spPr>
          <a:xfrm>
            <a:off x="7429520" y="2000239"/>
            <a:ext cx="677108" cy="2643207"/>
          </a:xfrm>
          <a:prstGeom prst="rect">
            <a:avLst/>
          </a:prstGeom>
        </p:spPr>
        <p:style>
          <a:lnRef idx="1">
            <a:schemeClr val="accent1"/>
          </a:lnRef>
          <a:fillRef idx="2">
            <a:schemeClr val="accent1"/>
          </a:fillRef>
          <a:effectRef idx="1">
            <a:schemeClr val="accent1"/>
          </a:effectRef>
          <a:fontRef idx="minor">
            <a:schemeClr val="dk1"/>
          </a:fontRef>
        </p:style>
        <p:txBody>
          <a:bodyPr vert="vert270" wrap="square" rtlCol="0">
            <a:spAutoFit/>
          </a:bodyPr>
          <a:lstStyle/>
          <a:p>
            <a:pPr algn="ctr"/>
            <a:r>
              <a:rPr lang="en-US" sz="1600" b="1" dirty="0" smtClean="0"/>
              <a:t>THE CORE FEATURES OF HUMANE LANGUAGE</a:t>
            </a:r>
            <a:endParaRPr lang="es-ES" sz="1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1. LANGUAGE AS COMMUNICATION: </a:t>
            </a:r>
            <a:r>
              <a:rPr lang="es-ES" sz="2700" dirty="0" smtClean="0"/>
              <a:t>1.2.Language </a:t>
            </a:r>
            <a:r>
              <a:rPr lang="es-ES" sz="2400" dirty="0" err="1" smtClean="0"/>
              <a:t>functions</a:t>
            </a:r>
            <a:endParaRPr lang="es-ES" dirty="0"/>
          </a:p>
        </p:txBody>
      </p:sp>
      <p:sp>
        <p:nvSpPr>
          <p:cNvPr id="3" name="2 Marcador de contenido"/>
          <p:cNvSpPr>
            <a:spLocks noGrp="1"/>
          </p:cNvSpPr>
          <p:nvPr>
            <p:ph sz="quarter" idx="1"/>
          </p:nvPr>
        </p:nvSpPr>
        <p:spPr/>
        <p:txBody>
          <a:bodyPr>
            <a:normAutofit/>
          </a:bodyPr>
          <a:lstStyle/>
          <a:p>
            <a:r>
              <a:rPr lang="en-US" sz="2200" b="1" dirty="0" smtClean="0">
                <a:solidFill>
                  <a:srgbClr val="FF3300"/>
                </a:solidFill>
              </a:rPr>
              <a:t>1.2. Language functions (What language is for?)</a:t>
            </a:r>
            <a:endParaRPr lang="es-ES" sz="2200" b="1" dirty="0" smtClean="0">
              <a:solidFill>
                <a:srgbClr val="FF3300"/>
              </a:solidFill>
            </a:endParaRPr>
          </a:p>
        </p:txBody>
      </p:sp>
      <p:cxnSp>
        <p:nvCxnSpPr>
          <p:cNvPr id="7" name="6 Conector curvado"/>
          <p:cNvCxnSpPr/>
          <p:nvPr/>
        </p:nvCxnSpPr>
        <p:spPr>
          <a:xfrm rot="16200000" flipH="1">
            <a:off x="1643042" y="2928934"/>
            <a:ext cx="357190" cy="35719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CuadroTexto"/>
          <p:cNvSpPr txBox="1"/>
          <p:nvPr/>
        </p:nvSpPr>
        <p:spPr>
          <a:xfrm>
            <a:off x="1785918" y="2571744"/>
            <a:ext cx="4643470" cy="369332"/>
          </a:xfrm>
          <a:prstGeom prst="rect">
            <a:avLst/>
          </a:prstGeom>
          <a:noFill/>
        </p:spPr>
        <p:txBody>
          <a:bodyPr wrap="square" rtlCol="0">
            <a:spAutoFit/>
          </a:bodyPr>
          <a:lstStyle/>
          <a:p>
            <a:r>
              <a:rPr lang="en-US" dirty="0" smtClean="0"/>
              <a:t>Outline the main functions of  language  (</a:t>
            </a:r>
            <a:r>
              <a:rPr lang="en-US" dirty="0" err="1" smtClean="0"/>
              <a:t>Jakobson</a:t>
            </a:r>
            <a:r>
              <a:rPr lang="en-US" dirty="0"/>
              <a:t>)</a:t>
            </a:r>
            <a:endParaRPr lang="es-ES" dirty="0"/>
          </a:p>
        </p:txBody>
      </p:sp>
      <p:cxnSp>
        <p:nvCxnSpPr>
          <p:cNvPr id="9" name="8 Conector curvado"/>
          <p:cNvCxnSpPr/>
          <p:nvPr/>
        </p:nvCxnSpPr>
        <p:spPr>
          <a:xfrm rot="16200000" flipH="1">
            <a:off x="1509690" y="2152640"/>
            <a:ext cx="357190" cy="35719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9 CuadroTexto"/>
          <p:cNvSpPr txBox="1"/>
          <p:nvPr/>
        </p:nvSpPr>
        <p:spPr>
          <a:xfrm>
            <a:off x="1785918" y="3571876"/>
            <a:ext cx="4643470" cy="646331"/>
          </a:xfrm>
          <a:prstGeom prst="rect">
            <a:avLst/>
          </a:prstGeom>
          <a:noFill/>
        </p:spPr>
        <p:txBody>
          <a:bodyPr wrap="square" rtlCol="0">
            <a:spAutoFit/>
          </a:bodyPr>
          <a:lstStyle/>
          <a:p>
            <a:r>
              <a:rPr lang="en-US" dirty="0" smtClean="0"/>
              <a:t>Group these functions into three </a:t>
            </a:r>
            <a:r>
              <a:rPr lang="en-US" dirty="0" err="1" smtClean="0"/>
              <a:t>metafunctions</a:t>
            </a:r>
            <a:r>
              <a:rPr lang="en-US" dirty="0" smtClean="0"/>
              <a:t> (</a:t>
            </a:r>
            <a:r>
              <a:rPr lang="en-US" dirty="0" err="1" smtClean="0"/>
              <a:t>Halliday</a:t>
            </a:r>
            <a:r>
              <a:rPr lang="en-US" dirty="0" smtClean="0"/>
              <a:t>)</a:t>
            </a: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1. LANGUAGE AS COMMUNICATION: </a:t>
            </a:r>
            <a:r>
              <a:rPr lang="es-ES" sz="2700" dirty="0" smtClean="0"/>
              <a:t>1.2.Language </a:t>
            </a:r>
            <a:r>
              <a:rPr lang="es-ES" sz="2400" dirty="0" err="1" smtClean="0"/>
              <a:t>functions</a:t>
            </a:r>
            <a:endParaRPr lang="es-ES" dirty="0"/>
          </a:p>
        </p:txBody>
      </p:sp>
      <p:sp>
        <p:nvSpPr>
          <p:cNvPr id="3" name="2 Marcador de contenido"/>
          <p:cNvSpPr>
            <a:spLocks noGrp="1"/>
          </p:cNvSpPr>
          <p:nvPr>
            <p:ph sz="quarter" idx="1"/>
          </p:nvPr>
        </p:nvSpPr>
        <p:spPr/>
        <p:txBody>
          <a:bodyPr>
            <a:normAutofit fontScale="85000" lnSpcReduction="20000"/>
          </a:bodyPr>
          <a:lstStyle/>
          <a:p>
            <a:r>
              <a:rPr lang="en-US" u="sng" dirty="0" smtClean="0">
                <a:solidFill>
                  <a:srgbClr val="FF3300"/>
                </a:solidFill>
              </a:rPr>
              <a:t>Language functions </a:t>
            </a:r>
            <a:r>
              <a:rPr lang="en-US" dirty="0" smtClean="0"/>
              <a:t>(</a:t>
            </a:r>
            <a:r>
              <a:rPr lang="en-US" dirty="0" err="1" smtClean="0"/>
              <a:t>Jakobson</a:t>
            </a:r>
            <a:r>
              <a:rPr lang="en-US" dirty="0" smtClean="0"/>
              <a:t>):</a:t>
            </a:r>
          </a:p>
          <a:p>
            <a:pPr>
              <a:buNone/>
            </a:pPr>
            <a:endParaRPr lang="en-US" dirty="0" smtClean="0"/>
          </a:p>
          <a:p>
            <a:pPr lvl="1"/>
            <a:r>
              <a:rPr lang="en-GB" dirty="0" smtClean="0">
                <a:solidFill>
                  <a:srgbClr val="FF3300"/>
                </a:solidFill>
              </a:rPr>
              <a:t>REPRESENTATIONAL FUNCTION  </a:t>
            </a:r>
            <a:r>
              <a:rPr lang="en-GB" dirty="0" smtClean="0"/>
              <a:t>(a message       the context)</a:t>
            </a:r>
          </a:p>
          <a:p>
            <a:pPr lvl="2"/>
            <a:r>
              <a:rPr lang="en-GB" dirty="0" smtClean="0"/>
              <a:t>it’s  a leading task of numerous messages.</a:t>
            </a:r>
            <a:endParaRPr lang="es-ES" dirty="0" smtClean="0"/>
          </a:p>
          <a:p>
            <a:pPr lvl="1"/>
            <a:r>
              <a:rPr lang="en-GB" dirty="0" smtClean="0">
                <a:solidFill>
                  <a:srgbClr val="FF3300"/>
                </a:solidFill>
              </a:rPr>
              <a:t>EXPRESSIVE/EMOTIVE FUNCTION </a:t>
            </a:r>
            <a:r>
              <a:rPr lang="en-GB" dirty="0" smtClean="0"/>
              <a:t>(a message       the speaker)</a:t>
            </a:r>
          </a:p>
          <a:p>
            <a:pPr lvl="2"/>
            <a:r>
              <a:rPr lang="en-US" dirty="0" smtClean="0"/>
              <a:t>a direct expression of the speaker’s attitude toward what he is speaking about.</a:t>
            </a:r>
            <a:endParaRPr lang="es-ES" dirty="0" smtClean="0"/>
          </a:p>
          <a:p>
            <a:pPr lvl="1"/>
            <a:r>
              <a:rPr lang="en-GB" dirty="0" smtClean="0">
                <a:solidFill>
                  <a:srgbClr val="FF3300"/>
                </a:solidFill>
              </a:rPr>
              <a:t>CONATIVE FUNCTION  </a:t>
            </a:r>
            <a:r>
              <a:rPr lang="en-GB" dirty="0" smtClean="0"/>
              <a:t>(a message 	the addressee)</a:t>
            </a:r>
          </a:p>
          <a:p>
            <a:pPr lvl="2"/>
            <a:r>
              <a:rPr lang="en-GB" dirty="0" smtClean="0"/>
              <a:t>it finds its purest grammatical expression in the vocative and imperative.</a:t>
            </a:r>
            <a:endParaRPr lang="es-ES" dirty="0" smtClean="0"/>
          </a:p>
          <a:p>
            <a:pPr lvl="1"/>
            <a:r>
              <a:rPr lang="en-GB" dirty="0" smtClean="0">
                <a:solidFill>
                  <a:srgbClr val="FF3300"/>
                </a:solidFill>
              </a:rPr>
              <a:t>PHATIC FUNCTION  </a:t>
            </a:r>
            <a:r>
              <a:rPr lang="en-GB" dirty="0" smtClean="0"/>
              <a:t>(a message      the channel)</a:t>
            </a:r>
          </a:p>
          <a:p>
            <a:pPr lvl="2"/>
            <a:r>
              <a:rPr lang="en-GB" dirty="0" smtClean="0"/>
              <a:t>refers to the social function of the language: basic human need to signal friendship.</a:t>
            </a:r>
            <a:endParaRPr lang="es-ES" dirty="0" smtClean="0"/>
          </a:p>
          <a:p>
            <a:pPr lvl="1"/>
            <a:r>
              <a:rPr lang="en-GB" dirty="0" smtClean="0">
                <a:solidFill>
                  <a:srgbClr val="FF3300"/>
                </a:solidFill>
              </a:rPr>
              <a:t>METALINGUAL FUNCTION  </a:t>
            </a:r>
            <a:r>
              <a:rPr lang="en-GB" dirty="0" smtClean="0"/>
              <a:t>(a message      a code in which messages are formulated)</a:t>
            </a:r>
          </a:p>
          <a:p>
            <a:pPr lvl="2"/>
            <a:r>
              <a:rPr lang="en-GB" dirty="0" smtClean="0"/>
              <a:t>Refers to the use of language to speak about language itself.</a:t>
            </a:r>
            <a:endParaRPr lang="es-ES" dirty="0" smtClean="0"/>
          </a:p>
          <a:p>
            <a:pPr lvl="1"/>
            <a:r>
              <a:rPr lang="en-GB" dirty="0" smtClean="0">
                <a:solidFill>
                  <a:srgbClr val="FF3300"/>
                </a:solidFill>
              </a:rPr>
              <a:t>POETIC FUNCTION  </a:t>
            </a:r>
            <a:r>
              <a:rPr lang="en-GB" dirty="0" smtClean="0"/>
              <a:t>(a message        itself)</a:t>
            </a:r>
          </a:p>
          <a:p>
            <a:pPr lvl="2"/>
            <a:r>
              <a:rPr lang="en-GB" dirty="0" smtClean="0"/>
              <a:t>Focuses on the message for its own sake (rhetorical figures, pitch, tone, loudness, etc.)</a:t>
            </a:r>
          </a:p>
          <a:p>
            <a:pPr lvl="2"/>
            <a:endParaRPr lang="es-ES" dirty="0" smtClean="0"/>
          </a:p>
          <a:p>
            <a:endParaRPr lang="es-ES" dirty="0"/>
          </a:p>
        </p:txBody>
      </p:sp>
      <p:sp>
        <p:nvSpPr>
          <p:cNvPr id="5" name="4 Flecha izquierda y derecha"/>
          <p:cNvSpPr/>
          <p:nvPr/>
        </p:nvSpPr>
        <p:spPr>
          <a:xfrm>
            <a:off x="6143636" y="2214554"/>
            <a:ext cx="214314" cy="714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Flecha izquierda y derecha"/>
          <p:cNvSpPr/>
          <p:nvPr/>
        </p:nvSpPr>
        <p:spPr>
          <a:xfrm>
            <a:off x="6286512" y="2786058"/>
            <a:ext cx="214314" cy="714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Flecha izquierda y derecha"/>
          <p:cNvSpPr/>
          <p:nvPr/>
        </p:nvSpPr>
        <p:spPr>
          <a:xfrm>
            <a:off x="5214942" y="3357562"/>
            <a:ext cx="214314" cy="714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7 Flecha izquierda y derecha"/>
          <p:cNvSpPr/>
          <p:nvPr/>
        </p:nvSpPr>
        <p:spPr>
          <a:xfrm>
            <a:off x="4714876" y="3929066"/>
            <a:ext cx="214314" cy="714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Flecha izquierda y derecha"/>
          <p:cNvSpPr/>
          <p:nvPr/>
        </p:nvSpPr>
        <p:spPr>
          <a:xfrm>
            <a:off x="5500694" y="4357694"/>
            <a:ext cx="214314" cy="714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9 Flecha izquierda y derecha"/>
          <p:cNvSpPr/>
          <p:nvPr/>
        </p:nvSpPr>
        <p:spPr>
          <a:xfrm>
            <a:off x="4857752" y="5214950"/>
            <a:ext cx="214314" cy="714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1. LANGUAGE AS COMMUNICATION: </a:t>
            </a:r>
            <a:r>
              <a:rPr lang="es-ES" sz="2700" dirty="0" smtClean="0"/>
              <a:t>1.2.Language </a:t>
            </a:r>
            <a:r>
              <a:rPr lang="es-ES" sz="2400" dirty="0" err="1" smtClean="0"/>
              <a:t>functions</a:t>
            </a:r>
            <a:endParaRPr lang="es-ES" dirty="0"/>
          </a:p>
        </p:txBody>
      </p:sp>
      <p:pic>
        <p:nvPicPr>
          <p:cNvPr id="4" name="Picture 2"/>
          <p:cNvPicPr>
            <a:picLocks noGrp="1" noChangeAspect="1" noChangeArrowheads="1"/>
          </p:cNvPicPr>
          <p:nvPr>
            <p:ph sz="quarter" idx="1"/>
          </p:nvPr>
        </p:nvPicPr>
        <p:blipFill>
          <a:blip r:embed="rId2" cstate="print"/>
          <a:srcRect/>
          <a:stretch>
            <a:fillRect/>
          </a:stretch>
        </p:blipFill>
        <p:spPr bwMode="auto">
          <a:xfrm>
            <a:off x="1702025" y="1447800"/>
            <a:ext cx="6197150" cy="4572000"/>
          </a:xfrm>
          <a:prstGeom prst="rect">
            <a:avLst/>
          </a:prstGeom>
          <a:noFill/>
          <a:ln w="9525">
            <a:noFill/>
            <a:round/>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1. LANGUAGE AS COMMUNICATION: </a:t>
            </a:r>
            <a:r>
              <a:rPr lang="es-ES" sz="2700" dirty="0" smtClean="0"/>
              <a:t>1.2.Language </a:t>
            </a:r>
            <a:r>
              <a:rPr lang="es-ES" sz="2400" dirty="0" err="1" smtClean="0"/>
              <a:t>functions</a:t>
            </a:r>
            <a:endParaRPr lang="es-ES" dirty="0"/>
          </a:p>
        </p:txBody>
      </p:sp>
      <p:sp>
        <p:nvSpPr>
          <p:cNvPr id="3" name="2 Marcador de contenido"/>
          <p:cNvSpPr>
            <a:spLocks noGrp="1"/>
          </p:cNvSpPr>
          <p:nvPr>
            <p:ph sz="quarter" idx="1"/>
          </p:nvPr>
        </p:nvSpPr>
        <p:spPr/>
        <p:txBody>
          <a:bodyPr>
            <a:normAutofit fontScale="85000" lnSpcReduction="20000"/>
          </a:bodyPr>
          <a:lstStyle/>
          <a:p>
            <a:r>
              <a:rPr lang="en-US" dirty="0" err="1" smtClean="0">
                <a:solidFill>
                  <a:srgbClr val="FF3300"/>
                </a:solidFill>
              </a:rPr>
              <a:t>Halliday</a:t>
            </a:r>
            <a:r>
              <a:rPr lang="en-US" dirty="0" smtClean="0"/>
              <a:t> grouped these five functions </a:t>
            </a:r>
            <a:r>
              <a:rPr lang="en-US" u="sng" dirty="0" smtClean="0">
                <a:solidFill>
                  <a:srgbClr val="FF3300"/>
                </a:solidFill>
              </a:rPr>
              <a:t>into 3 </a:t>
            </a:r>
            <a:r>
              <a:rPr lang="en-US" u="sng" dirty="0" err="1" smtClean="0">
                <a:solidFill>
                  <a:srgbClr val="FF3300"/>
                </a:solidFill>
              </a:rPr>
              <a:t>metafunctions</a:t>
            </a:r>
            <a:r>
              <a:rPr lang="en-US" dirty="0" smtClean="0"/>
              <a:t>:</a:t>
            </a:r>
          </a:p>
          <a:p>
            <a:pPr lvl="0"/>
            <a:r>
              <a:rPr lang="en-GB" b="1" dirty="0" smtClean="0"/>
              <a:t>Ideational: </a:t>
            </a:r>
          </a:p>
          <a:p>
            <a:pPr lvl="1" algn="just"/>
            <a:r>
              <a:rPr lang="en-GB" dirty="0" smtClean="0"/>
              <a:t>to organize the addresser’s experience of the real or imaginary world. This is the use of language </a:t>
            </a:r>
            <a:r>
              <a:rPr lang="en-GB" b="1" dirty="0" smtClean="0"/>
              <a:t>to express content and to communicate information</a:t>
            </a:r>
            <a:r>
              <a:rPr lang="en-GB" dirty="0" smtClean="0"/>
              <a:t>. </a:t>
            </a:r>
            <a:endParaRPr lang="es-ES" dirty="0" smtClean="0"/>
          </a:p>
          <a:p>
            <a:pPr lvl="0" algn="just"/>
            <a:r>
              <a:rPr lang="en-GB" b="1" dirty="0" smtClean="0"/>
              <a:t>Interpersonal:</a:t>
            </a:r>
            <a:r>
              <a:rPr lang="en-GB" dirty="0" smtClean="0"/>
              <a:t> </a:t>
            </a:r>
          </a:p>
          <a:p>
            <a:pPr lvl="1" algn="just"/>
            <a:r>
              <a:rPr lang="en-GB" dirty="0" smtClean="0"/>
              <a:t>to indicate, establish, or </a:t>
            </a:r>
            <a:r>
              <a:rPr lang="en-GB" b="1" dirty="0" smtClean="0"/>
              <a:t>maintain social relationships among people</a:t>
            </a:r>
            <a:r>
              <a:rPr lang="en-GB" dirty="0" smtClean="0"/>
              <a:t>. The interpersonal function of language is reflected in the kind of social talk that we participate in throughout the day in conversational exchanges with family, friends, colleagues, etc. </a:t>
            </a:r>
            <a:endParaRPr lang="es-ES" dirty="0" smtClean="0"/>
          </a:p>
          <a:p>
            <a:pPr lvl="0" algn="just"/>
            <a:r>
              <a:rPr lang="en-GB" b="1" dirty="0" smtClean="0"/>
              <a:t>Textual: </a:t>
            </a:r>
          </a:p>
          <a:p>
            <a:pPr lvl="1" algn="just"/>
            <a:r>
              <a:rPr lang="en-GB" dirty="0" smtClean="0"/>
              <a:t>to create written or spoken texts which </a:t>
            </a:r>
            <a:r>
              <a:rPr lang="en-GB" b="1" dirty="0" smtClean="0"/>
              <a:t>cohere within themselves and fit the particular situation in which they are used</a:t>
            </a:r>
            <a:r>
              <a:rPr lang="en-GB" dirty="0" smtClean="0"/>
              <a:t>. </a:t>
            </a:r>
            <a:r>
              <a:rPr lang="en-GB" dirty="0" err="1" smtClean="0"/>
              <a:t>Halliday’s</a:t>
            </a:r>
            <a:r>
              <a:rPr lang="en-GB" dirty="0" smtClean="0"/>
              <a:t> textual function is an intrinsic function of language, which makes it possible to use language to create text—any text.</a:t>
            </a:r>
            <a:endParaRPr lang="es-ES" dirty="0" smtClean="0"/>
          </a:p>
          <a:p>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3272</TotalTime>
  <Words>2213</Words>
  <Application>Microsoft Office PowerPoint</Application>
  <PresentationFormat>Presentación en pantalla (4:3)</PresentationFormat>
  <Paragraphs>288</Paragraphs>
  <Slides>32</Slides>
  <Notes>0</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Equidad</vt:lpstr>
      <vt:lpstr>TEMA 1</vt:lpstr>
      <vt:lpstr>TABLE OF CONTENTS</vt:lpstr>
      <vt:lpstr>1. LANGUAGE AS COMMUNICATION</vt:lpstr>
      <vt:lpstr>    1. LANGUAGE AS COMMUNICATION: 1.1.Language definitions </vt:lpstr>
      <vt:lpstr>1. LANGUAGE AS COMMUNICATION: 1.1.Language definitions</vt:lpstr>
      <vt:lpstr>1. LANGUAGE AS COMMUNICATION: 1.2.Language functions</vt:lpstr>
      <vt:lpstr>1. LANGUAGE AS COMMUNICATION: 1.2.Language functions</vt:lpstr>
      <vt:lpstr>1. LANGUAGE AS COMMUNICATION: 1.2.Language functions</vt:lpstr>
      <vt:lpstr>1. LANGUAGE AS COMMUNICATION: 1.2.Language functions</vt:lpstr>
      <vt:lpstr>1. LANGUAGE AS COMMUNICATION: 1.3.Communicative Competence</vt:lpstr>
      <vt:lpstr>1. LANGUAGE AS COMMUNICATION: 1.3.Communicative Competence</vt:lpstr>
      <vt:lpstr>1. LANGUAGE AS COMMUNICATION: 1.3.Communicative Competence</vt:lpstr>
      <vt:lpstr>2. SPOKEN AND WRITTEN LANGUAGE</vt:lpstr>
      <vt:lpstr>2. SPOKEN AND WRITTEN LANGUAGE 2.1. Historical attitudes  </vt:lpstr>
      <vt:lpstr>2. SPOKEN AND WRITTEN LANGUAGE 2.2. Spoken language</vt:lpstr>
      <vt:lpstr>2. SPOKEN AND WRITTEN LANGUAGE 2.2.Written language</vt:lpstr>
      <vt:lpstr>2. SPOKEN AND WRITTEN LANGUAGE 2.2.Written language</vt:lpstr>
      <vt:lpstr>2. SPOKEN AND WRITTEN LANGUAGE 2.2.Difference between writing and speech.</vt:lpstr>
      <vt:lpstr>2. SPOKEN AND WRITTEN LANGUAGE 2.2.Difference between writing and speech.</vt:lpstr>
      <vt:lpstr>3. COMMUNICATION THEORY</vt:lpstr>
      <vt:lpstr>3. COMMUNICATION THEORY  3.1. Communication definition  </vt:lpstr>
      <vt:lpstr>3. COMMUNICATION THEORY  3.2. Shannon and the Communication Theory</vt:lpstr>
      <vt:lpstr>3. COMMUNICATION THEORY  3.2. Shannon and the Communication Theory</vt:lpstr>
      <vt:lpstr>3. COMMUNICATION THEORY  3.2. Shannon and the Communication Theory</vt:lpstr>
      <vt:lpstr>3. COMMUNICATION THEORY  3.3. Key factors</vt:lpstr>
      <vt:lpstr>3. COMMUNICATION THEORY  3.3. Key factors</vt:lpstr>
      <vt:lpstr>3. COMMUNICATION THEORY  3.3. Key factors</vt:lpstr>
      <vt:lpstr>3. COMMUNICATION THEORY  3.3. Key factors</vt:lpstr>
      <vt:lpstr>3. COMMUNICATION THEORY  3.3. Key factors</vt:lpstr>
      <vt:lpstr>3. COMMUNICATION THEORY  3.3. Key factors</vt:lpstr>
      <vt:lpstr>3. COMMUNICATION THEORY  3.3. Key factors</vt:lpstr>
      <vt:lpstr>Practice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dc:title>
  <dc:creator>JB</dc:creator>
  <cp:lastModifiedBy>JB</cp:lastModifiedBy>
  <cp:revision>32</cp:revision>
  <dcterms:created xsi:type="dcterms:W3CDTF">2014-09-24T07:43:53Z</dcterms:created>
  <dcterms:modified xsi:type="dcterms:W3CDTF">2015-10-05T17:34:48Z</dcterms:modified>
</cp:coreProperties>
</file>